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74" r:id="rId13"/>
    <p:sldId id="285" r:id="rId14"/>
    <p:sldId id="267" r:id="rId15"/>
    <p:sldId id="268" r:id="rId16"/>
    <p:sldId id="283" r:id="rId17"/>
    <p:sldId id="269" r:id="rId18"/>
    <p:sldId id="275" r:id="rId19"/>
    <p:sldId id="270" r:id="rId20"/>
    <p:sldId id="284" r:id="rId21"/>
    <p:sldId id="271" r:id="rId22"/>
    <p:sldId id="272" r:id="rId23"/>
    <p:sldId id="273" r:id="rId24"/>
    <p:sldId id="276" r:id="rId25"/>
    <p:sldId id="277" r:id="rId26"/>
    <p:sldId id="278" r:id="rId27"/>
    <p:sldId id="280" r:id="rId28"/>
    <p:sldId id="279" r:id="rId29"/>
    <p:sldId id="28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6"/>
    <p:restoredTop sz="95897"/>
  </p:normalViewPr>
  <p:slideViewPr>
    <p:cSldViewPr snapToGrid="0" snapToObjects="1">
      <p:cViewPr>
        <p:scale>
          <a:sx n="80" d="100"/>
          <a:sy n="80" d="100"/>
        </p:scale>
        <p:origin x="1560" y="9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BF68BE-F438-4E73-A440-646BFFC22002}"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432CC12F-DB45-4D05-8A89-E7AA4BF7B8F0}">
      <dgm:prSet custT="1"/>
      <dgm:spPr/>
      <dgm:t>
        <a:bodyPr/>
        <a:lstStyle/>
        <a:p>
          <a:r>
            <a:rPr lang="en-US" sz="2700" b="0" dirty="0"/>
            <a:t>Seen a politician say things they couldn’t have ever said or your favorite film actors in pornographic movies? </a:t>
          </a:r>
        </a:p>
      </dgm:t>
    </dgm:pt>
    <dgm:pt modelId="{3B3C6366-5765-4EEC-9529-AA89FB9D7CED}" type="parTrans" cxnId="{EAC70A58-C653-4924-B6EC-046D5DB7A086}">
      <dgm:prSet/>
      <dgm:spPr/>
      <dgm:t>
        <a:bodyPr/>
        <a:lstStyle/>
        <a:p>
          <a:endParaRPr lang="en-US"/>
        </a:p>
      </dgm:t>
    </dgm:pt>
    <dgm:pt modelId="{E94923FB-A8D3-4320-9D6F-A648C03E423E}" type="sibTrans" cxnId="{EAC70A58-C653-4924-B6EC-046D5DB7A086}">
      <dgm:prSet/>
      <dgm:spPr/>
      <dgm:t>
        <a:bodyPr/>
        <a:lstStyle/>
        <a:p>
          <a:endParaRPr lang="en-US"/>
        </a:p>
      </dgm:t>
    </dgm:pt>
    <dgm:pt modelId="{0FD673AB-E62E-450A-A727-9641DBA1215E}">
      <dgm:prSet custT="1"/>
      <dgm:spPr/>
      <dgm:t>
        <a:bodyPr/>
        <a:lstStyle/>
        <a:p>
          <a:r>
            <a:rPr lang="en-US" sz="2700" b="0" dirty="0"/>
            <a:t>Well then, you have seen a “</a:t>
          </a:r>
          <a:r>
            <a:rPr lang="en-US" sz="2700" b="1" i="1" dirty="0" err="1"/>
            <a:t>DeepFake</a:t>
          </a:r>
          <a:r>
            <a:rPr lang="en-US" sz="2700" b="0" dirty="0"/>
            <a:t>”. </a:t>
          </a:r>
          <a:r>
            <a:rPr lang="en-US" sz="2700" b="0" i="1" dirty="0"/>
            <a:t>Call it an advanced 21st century Photoshop!</a:t>
          </a:r>
          <a:endParaRPr lang="en-US" sz="2700" b="0" dirty="0"/>
        </a:p>
      </dgm:t>
    </dgm:pt>
    <dgm:pt modelId="{48F94E35-03BC-4CEF-B1CE-07071F53A3F4}" type="parTrans" cxnId="{D9705965-BAB0-49C4-919E-E2C7F1D338B9}">
      <dgm:prSet/>
      <dgm:spPr/>
      <dgm:t>
        <a:bodyPr/>
        <a:lstStyle/>
        <a:p>
          <a:endParaRPr lang="en-US"/>
        </a:p>
      </dgm:t>
    </dgm:pt>
    <dgm:pt modelId="{FC42BD27-DFF8-4C5D-94F8-3C53B0310AB0}" type="sibTrans" cxnId="{D9705965-BAB0-49C4-919E-E2C7F1D338B9}">
      <dgm:prSet/>
      <dgm:spPr/>
      <dgm:t>
        <a:bodyPr/>
        <a:lstStyle/>
        <a:p>
          <a:endParaRPr lang="en-US"/>
        </a:p>
      </dgm:t>
    </dgm:pt>
    <dgm:pt modelId="{EAB54762-7288-9E43-881A-1A46DB5B1EB2}" type="pres">
      <dgm:prSet presAssocID="{9ABF68BE-F438-4E73-A440-646BFFC22002}" presName="linear" presStyleCnt="0">
        <dgm:presLayoutVars>
          <dgm:animLvl val="lvl"/>
          <dgm:resizeHandles val="exact"/>
        </dgm:presLayoutVars>
      </dgm:prSet>
      <dgm:spPr/>
    </dgm:pt>
    <dgm:pt modelId="{0EE0320B-42E0-6440-93E0-FED748429C83}" type="pres">
      <dgm:prSet presAssocID="{432CC12F-DB45-4D05-8A89-E7AA4BF7B8F0}" presName="parentText" presStyleLbl="node1" presStyleIdx="0" presStyleCnt="2" custLinFactY="-96602" custLinFactNeighborX="-169" custLinFactNeighborY="-100000">
        <dgm:presLayoutVars>
          <dgm:chMax val="0"/>
          <dgm:bulletEnabled val="1"/>
        </dgm:presLayoutVars>
      </dgm:prSet>
      <dgm:spPr/>
    </dgm:pt>
    <dgm:pt modelId="{9FE0EA12-2234-6440-A8FB-3A400DF06FC9}" type="pres">
      <dgm:prSet presAssocID="{E94923FB-A8D3-4320-9D6F-A648C03E423E}" presName="spacer" presStyleCnt="0"/>
      <dgm:spPr/>
    </dgm:pt>
    <dgm:pt modelId="{A4600712-FE85-EB49-AEBD-97D554F359FE}" type="pres">
      <dgm:prSet presAssocID="{0FD673AB-E62E-450A-A727-9641DBA1215E}" presName="parentText" presStyleLbl="node1" presStyleIdx="1" presStyleCnt="2">
        <dgm:presLayoutVars>
          <dgm:chMax val="0"/>
          <dgm:bulletEnabled val="1"/>
        </dgm:presLayoutVars>
      </dgm:prSet>
      <dgm:spPr/>
    </dgm:pt>
  </dgm:ptLst>
  <dgm:cxnLst>
    <dgm:cxn modelId="{CAB93E12-BE8F-CA40-8CD4-23EA2B582968}" type="presOf" srcId="{0FD673AB-E62E-450A-A727-9641DBA1215E}" destId="{A4600712-FE85-EB49-AEBD-97D554F359FE}" srcOrd="0" destOrd="0" presId="urn:microsoft.com/office/officeart/2005/8/layout/vList2"/>
    <dgm:cxn modelId="{EAC70A58-C653-4924-B6EC-046D5DB7A086}" srcId="{9ABF68BE-F438-4E73-A440-646BFFC22002}" destId="{432CC12F-DB45-4D05-8A89-E7AA4BF7B8F0}" srcOrd="0" destOrd="0" parTransId="{3B3C6366-5765-4EEC-9529-AA89FB9D7CED}" sibTransId="{E94923FB-A8D3-4320-9D6F-A648C03E423E}"/>
    <dgm:cxn modelId="{D9705965-BAB0-49C4-919E-E2C7F1D338B9}" srcId="{9ABF68BE-F438-4E73-A440-646BFFC22002}" destId="{0FD673AB-E62E-450A-A727-9641DBA1215E}" srcOrd="1" destOrd="0" parTransId="{48F94E35-03BC-4CEF-B1CE-07071F53A3F4}" sibTransId="{FC42BD27-DFF8-4C5D-94F8-3C53B0310AB0}"/>
    <dgm:cxn modelId="{BE317B8D-A134-4B44-947B-21D7420F9CEE}" type="presOf" srcId="{432CC12F-DB45-4D05-8A89-E7AA4BF7B8F0}" destId="{0EE0320B-42E0-6440-93E0-FED748429C83}" srcOrd="0" destOrd="0" presId="urn:microsoft.com/office/officeart/2005/8/layout/vList2"/>
    <dgm:cxn modelId="{B298D4EB-E1FC-6943-80CE-9B5A0A21B2AF}" type="presOf" srcId="{9ABF68BE-F438-4E73-A440-646BFFC22002}" destId="{EAB54762-7288-9E43-881A-1A46DB5B1EB2}" srcOrd="0" destOrd="0" presId="urn:microsoft.com/office/officeart/2005/8/layout/vList2"/>
    <dgm:cxn modelId="{A5A71C95-7299-C449-ADD3-631550FB166A}" type="presParOf" srcId="{EAB54762-7288-9E43-881A-1A46DB5B1EB2}" destId="{0EE0320B-42E0-6440-93E0-FED748429C83}" srcOrd="0" destOrd="0" presId="urn:microsoft.com/office/officeart/2005/8/layout/vList2"/>
    <dgm:cxn modelId="{D1337272-75BA-0944-B506-0C421BFA3FDC}" type="presParOf" srcId="{EAB54762-7288-9E43-881A-1A46DB5B1EB2}" destId="{9FE0EA12-2234-6440-A8FB-3A400DF06FC9}" srcOrd="1" destOrd="0" presId="urn:microsoft.com/office/officeart/2005/8/layout/vList2"/>
    <dgm:cxn modelId="{89976B27-075A-4A40-A282-44C6CBDBF164}" type="presParOf" srcId="{EAB54762-7288-9E43-881A-1A46DB5B1EB2}" destId="{A4600712-FE85-EB49-AEBD-97D554F359FE}"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4764EE-FE14-4444-B80A-446FBDFC3DC4}" type="doc">
      <dgm:prSet loTypeId="urn:microsoft.com/office/officeart/2005/8/layout/vList2" loCatId="list" qsTypeId="urn:microsoft.com/office/officeart/2005/8/quickstyle/simple1" qsCatId="simple" csTypeId="urn:microsoft.com/office/officeart/2005/8/colors/accent3_2" csCatId="accent3"/>
      <dgm:spPr/>
      <dgm:t>
        <a:bodyPr/>
        <a:lstStyle/>
        <a:p>
          <a:endParaRPr lang="en-US"/>
        </a:p>
      </dgm:t>
    </dgm:pt>
    <dgm:pt modelId="{70AF18A0-01BC-46CA-AE4E-109EFE815DA3}">
      <dgm:prSet/>
      <dgm:spPr/>
      <dgm:t>
        <a:bodyPr/>
        <a:lstStyle/>
        <a:p>
          <a:r>
            <a:rPr lang="en-US"/>
            <a:t>Easy access of large-scale public databases</a:t>
          </a:r>
        </a:p>
      </dgm:t>
    </dgm:pt>
    <dgm:pt modelId="{84A89F8C-82DF-423F-8687-98B6D360993B}" type="parTrans" cxnId="{E8AB4BE0-720C-4001-86E6-A07767184A9C}">
      <dgm:prSet/>
      <dgm:spPr/>
      <dgm:t>
        <a:bodyPr/>
        <a:lstStyle/>
        <a:p>
          <a:endParaRPr lang="en-US"/>
        </a:p>
      </dgm:t>
    </dgm:pt>
    <dgm:pt modelId="{C70536EE-E264-4400-8BC7-0EB6A000C326}" type="sibTrans" cxnId="{E8AB4BE0-720C-4001-86E6-A07767184A9C}">
      <dgm:prSet/>
      <dgm:spPr/>
      <dgm:t>
        <a:bodyPr/>
        <a:lstStyle/>
        <a:p>
          <a:endParaRPr lang="en-US"/>
        </a:p>
      </dgm:t>
    </dgm:pt>
    <dgm:pt modelId="{B6F500CF-A04A-4DF8-8516-CB8334EBADA7}">
      <dgm:prSet/>
      <dgm:spPr/>
      <dgm:t>
        <a:bodyPr/>
        <a:lstStyle/>
        <a:p>
          <a:r>
            <a:rPr lang="en-US" dirty="0"/>
            <a:t>progression of deep learning techniques that eliminate many manual editing steps – Autoencoders and GANs</a:t>
          </a:r>
        </a:p>
      </dgm:t>
    </dgm:pt>
    <dgm:pt modelId="{7133C139-43D4-461A-BBD1-28848AEE2C8D}" type="parTrans" cxnId="{585ADDEC-913D-460F-AAEE-AEF1AA51D02C}">
      <dgm:prSet/>
      <dgm:spPr/>
      <dgm:t>
        <a:bodyPr/>
        <a:lstStyle/>
        <a:p>
          <a:endParaRPr lang="en-US"/>
        </a:p>
      </dgm:t>
    </dgm:pt>
    <dgm:pt modelId="{73EEED07-BD3B-4143-8AEA-8F81D025380D}" type="sibTrans" cxnId="{585ADDEC-913D-460F-AAEE-AEF1AA51D02C}">
      <dgm:prSet/>
      <dgm:spPr/>
      <dgm:t>
        <a:bodyPr/>
        <a:lstStyle/>
        <a:p>
          <a:endParaRPr lang="en-US"/>
        </a:p>
      </dgm:t>
    </dgm:pt>
    <dgm:pt modelId="{965E9EFD-0DD7-4754-B6BE-FCF34ABF9EDA}">
      <dgm:prSet/>
      <dgm:spPr/>
      <dgm:t>
        <a:bodyPr/>
        <a:lstStyle/>
        <a:p>
          <a:r>
            <a:rPr lang="en-US"/>
            <a:t>Applications such as FaceApp and ZAO allow even amateurs in the field to create fake images and videos</a:t>
          </a:r>
        </a:p>
      </dgm:t>
    </dgm:pt>
    <dgm:pt modelId="{399258C5-662E-4D6A-9E50-9F20566A8820}" type="parTrans" cxnId="{0DFC8438-F515-48A3-9E43-C3BF661A8FDF}">
      <dgm:prSet/>
      <dgm:spPr/>
      <dgm:t>
        <a:bodyPr/>
        <a:lstStyle/>
        <a:p>
          <a:endParaRPr lang="en-US"/>
        </a:p>
      </dgm:t>
    </dgm:pt>
    <dgm:pt modelId="{E37B9B0A-48A8-410E-98DE-DE3DF586F725}" type="sibTrans" cxnId="{0DFC8438-F515-48A3-9E43-C3BF661A8FDF}">
      <dgm:prSet/>
      <dgm:spPr/>
      <dgm:t>
        <a:bodyPr/>
        <a:lstStyle/>
        <a:p>
          <a:endParaRPr lang="en-US"/>
        </a:p>
      </dgm:t>
    </dgm:pt>
    <dgm:pt modelId="{6C97F5F5-43F0-8D4E-B6D0-6F2E262AEAB1}" type="pres">
      <dgm:prSet presAssocID="{CA4764EE-FE14-4444-B80A-446FBDFC3DC4}" presName="linear" presStyleCnt="0">
        <dgm:presLayoutVars>
          <dgm:animLvl val="lvl"/>
          <dgm:resizeHandles val="exact"/>
        </dgm:presLayoutVars>
      </dgm:prSet>
      <dgm:spPr/>
    </dgm:pt>
    <dgm:pt modelId="{2249702A-BF9C-5040-808B-98C50A10EE72}" type="pres">
      <dgm:prSet presAssocID="{70AF18A0-01BC-46CA-AE4E-109EFE815DA3}" presName="parentText" presStyleLbl="node1" presStyleIdx="0" presStyleCnt="3">
        <dgm:presLayoutVars>
          <dgm:chMax val="0"/>
          <dgm:bulletEnabled val="1"/>
        </dgm:presLayoutVars>
      </dgm:prSet>
      <dgm:spPr/>
    </dgm:pt>
    <dgm:pt modelId="{30C0021D-41E6-8341-B3FC-324AA242393E}" type="pres">
      <dgm:prSet presAssocID="{C70536EE-E264-4400-8BC7-0EB6A000C326}" presName="spacer" presStyleCnt="0"/>
      <dgm:spPr/>
    </dgm:pt>
    <dgm:pt modelId="{6736940C-A992-2340-965D-CD1D33F2EAF4}" type="pres">
      <dgm:prSet presAssocID="{B6F500CF-A04A-4DF8-8516-CB8334EBADA7}" presName="parentText" presStyleLbl="node1" presStyleIdx="1" presStyleCnt="3">
        <dgm:presLayoutVars>
          <dgm:chMax val="0"/>
          <dgm:bulletEnabled val="1"/>
        </dgm:presLayoutVars>
      </dgm:prSet>
      <dgm:spPr/>
    </dgm:pt>
    <dgm:pt modelId="{0C8B4412-120F-EA44-9C68-544AEB6D87D6}" type="pres">
      <dgm:prSet presAssocID="{73EEED07-BD3B-4143-8AEA-8F81D025380D}" presName="spacer" presStyleCnt="0"/>
      <dgm:spPr/>
    </dgm:pt>
    <dgm:pt modelId="{F0E76BE9-94A8-0B4A-905D-975548538AFF}" type="pres">
      <dgm:prSet presAssocID="{965E9EFD-0DD7-4754-B6BE-FCF34ABF9EDA}" presName="parentText" presStyleLbl="node1" presStyleIdx="2" presStyleCnt="3">
        <dgm:presLayoutVars>
          <dgm:chMax val="0"/>
          <dgm:bulletEnabled val="1"/>
        </dgm:presLayoutVars>
      </dgm:prSet>
      <dgm:spPr/>
    </dgm:pt>
  </dgm:ptLst>
  <dgm:cxnLst>
    <dgm:cxn modelId="{0DFC8438-F515-48A3-9E43-C3BF661A8FDF}" srcId="{CA4764EE-FE14-4444-B80A-446FBDFC3DC4}" destId="{965E9EFD-0DD7-4754-B6BE-FCF34ABF9EDA}" srcOrd="2" destOrd="0" parTransId="{399258C5-662E-4D6A-9E50-9F20566A8820}" sibTransId="{E37B9B0A-48A8-410E-98DE-DE3DF586F725}"/>
    <dgm:cxn modelId="{66649442-743A-374D-9569-9D191727D993}" type="presOf" srcId="{CA4764EE-FE14-4444-B80A-446FBDFC3DC4}" destId="{6C97F5F5-43F0-8D4E-B6D0-6F2E262AEAB1}" srcOrd="0" destOrd="0" presId="urn:microsoft.com/office/officeart/2005/8/layout/vList2"/>
    <dgm:cxn modelId="{EC589158-CC89-D244-AE64-643301886CE6}" type="presOf" srcId="{B6F500CF-A04A-4DF8-8516-CB8334EBADA7}" destId="{6736940C-A992-2340-965D-CD1D33F2EAF4}" srcOrd="0" destOrd="0" presId="urn:microsoft.com/office/officeart/2005/8/layout/vList2"/>
    <dgm:cxn modelId="{8F2607BA-5A7E-8048-BCDA-D099E49F1B73}" type="presOf" srcId="{965E9EFD-0DD7-4754-B6BE-FCF34ABF9EDA}" destId="{F0E76BE9-94A8-0B4A-905D-975548538AFF}" srcOrd="0" destOrd="0" presId="urn:microsoft.com/office/officeart/2005/8/layout/vList2"/>
    <dgm:cxn modelId="{6360C5D6-384C-8041-863D-88EDEF3364CE}" type="presOf" srcId="{70AF18A0-01BC-46CA-AE4E-109EFE815DA3}" destId="{2249702A-BF9C-5040-808B-98C50A10EE72}" srcOrd="0" destOrd="0" presId="urn:microsoft.com/office/officeart/2005/8/layout/vList2"/>
    <dgm:cxn modelId="{E8AB4BE0-720C-4001-86E6-A07767184A9C}" srcId="{CA4764EE-FE14-4444-B80A-446FBDFC3DC4}" destId="{70AF18A0-01BC-46CA-AE4E-109EFE815DA3}" srcOrd="0" destOrd="0" parTransId="{84A89F8C-82DF-423F-8687-98B6D360993B}" sibTransId="{C70536EE-E264-4400-8BC7-0EB6A000C326}"/>
    <dgm:cxn modelId="{585ADDEC-913D-460F-AAEE-AEF1AA51D02C}" srcId="{CA4764EE-FE14-4444-B80A-446FBDFC3DC4}" destId="{B6F500CF-A04A-4DF8-8516-CB8334EBADA7}" srcOrd="1" destOrd="0" parTransId="{7133C139-43D4-461A-BBD1-28848AEE2C8D}" sibTransId="{73EEED07-BD3B-4143-8AEA-8F81D025380D}"/>
    <dgm:cxn modelId="{B3EAFAF1-223F-6745-BEFB-DE1476A8751C}" type="presParOf" srcId="{6C97F5F5-43F0-8D4E-B6D0-6F2E262AEAB1}" destId="{2249702A-BF9C-5040-808B-98C50A10EE72}" srcOrd="0" destOrd="0" presId="urn:microsoft.com/office/officeart/2005/8/layout/vList2"/>
    <dgm:cxn modelId="{D8A52217-B6A8-8A48-B6FD-3CCE729CB775}" type="presParOf" srcId="{6C97F5F5-43F0-8D4E-B6D0-6F2E262AEAB1}" destId="{30C0021D-41E6-8341-B3FC-324AA242393E}" srcOrd="1" destOrd="0" presId="urn:microsoft.com/office/officeart/2005/8/layout/vList2"/>
    <dgm:cxn modelId="{F8D78384-8402-8E40-8E24-A44B904979E5}" type="presParOf" srcId="{6C97F5F5-43F0-8D4E-B6D0-6F2E262AEAB1}" destId="{6736940C-A992-2340-965D-CD1D33F2EAF4}" srcOrd="2" destOrd="0" presId="urn:microsoft.com/office/officeart/2005/8/layout/vList2"/>
    <dgm:cxn modelId="{1B7E74AA-66DF-1F4C-BA73-96B5F3BE3B35}" type="presParOf" srcId="{6C97F5F5-43F0-8D4E-B6D0-6F2E262AEAB1}" destId="{0C8B4412-120F-EA44-9C68-544AEB6D87D6}" srcOrd="3" destOrd="0" presId="urn:microsoft.com/office/officeart/2005/8/layout/vList2"/>
    <dgm:cxn modelId="{69096029-3277-3E46-8894-7DBE36F63F5F}" type="presParOf" srcId="{6C97F5F5-43F0-8D4E-B6D0-6F2E262AEAB1}" destId="{F0E76BE9-94A8-0B4A-905D-975548538AFF}"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B43070-B53A-448F-B655-A96E30BE757F}"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E31E74A4-0B5A-44C4-A86E-A920B5DC152C}">
      <dgm:prSet/>
      <dgm:spPr/>
      <dgm:t>
        <a:bodyPr/>
        <a:lstStyle/>
        <a:p>
          <a:r>
            <a:rPr lang="en-US" b="0" dirty="0">
              <a:latin typeface="+mj-lt"/>
            </a:rPr>
            <a:t>Deep learning-based technique to create fake images/videos by swapping a person’s face with that of another person</a:t>
          </a:r>
        </a:p>
      </dgm:t>
    </dgm:pt>
    <dgm:pt modelId="{5DA066C5-A856-44AF-9CDB-43435269F91D}" type="parTrans" cxnId="{28D373F6-E869-4ACA-8E67-C6CD6EEAA983}">
      <dgm:prSet/>
      <dgm:spPr/>
      <dgm:t>
        <a:bodyPr/>
        <a:lstStyle/>
        <a:p>
          <a:endParaRPr lang="en-US"/>
        </a:p>
      </dgm:t>
    </dgm:pt>
    <dgm:pt modelId="{ADB3FBE8-6A8A-4EC5-A8A6-ED4AB0BF79DB}" type="sibTrans" cxnId="{28D373F6-E869-4ACA-8E67-C6CD6EEAA983}">
      <dgm:prSet/>
      <dgm:spPr/>
      <dgm:t>
        <a:bodyPr/>
        <a:lstStyle/>
        <a:p>
          <a:endParaRPr lang="en-US"/>
        </a:p>
      </dgm:t>
    </dgm:pt>
    <dgm:pt modelId="{2BF0DB42-9294-447C-A891-A919B62F079B}">
      <dgm:prSet/>
      <dgm:spPr/>
      <dgm:t>
        <a:bodyPr/>
        <a:lstStyle/>
        <a:p>
          <a:r>
            <a:rPr lang="en-US" b="0" dirty="0">
              <a:latin typeface="+mj-lt"/>
            </a:rPr>
            <a:t>The term originates after a reddit user who claimed to have turned celebrity faces into porn videos in late 2017.</a:t>
          </a:r>
        </a:p>
      </dgm:t>
    </dgm:pt>
    <dgm:pt modelId="{7F2992AC-B923-45B1-A91F-3697F8B39873}" type="parTrans" cxnId="{1DE505A3-31CC-41B8-A13D-C08A4B67D96B}">
      <dgm:prSet/>
      <dgm:spPr/>
      <dgm:t>
        <a:bodyPr/>
        <a:lstStyle/>
        <a:p>
          <a:endParaRPr lang="en-US"/>
        </a:p>
      </dgm:t>
    </dgm:pt>
    <dgm:pt modelId="{ABB01CC7-92C1-4576-9D1B-E649B882F997}" type="sibTrans" cxnId="{1DE505A3-31CC-41B8-A13D-C08A4B67D96B}">
      <dgm:prSet/>
      <dgm:spPr/>
      <dgm:t>
        <a:bodyPr/>
        <a:lstStyle/>
        <a:p>
          <a:endParaRPr lang="en-US"/>
        </a:p>
      </dgm:t>
    </dgm:pt>
    <dgm:pt modelId="{A45DDD2F-F0CB-49BB-9603-0801770DBB45}">
      <dgm:prSet/>
      <dgm:spPr/>
      <dgm:t>
        <a:bodyPr/>
        <a:lstStyle/>
        <a:p>
          <a:r>
            <a:rPr lang="en-US" b="0" u="sng" dirty="0">
              <a:latin typeface="+mj-lt"/>
            </a:rPr>
            <a:t>Positive use cases</a:t>
          </a:r>
          <a:r>
            <a:rPr lang="en-US" b="0" dirty="0">
              <a:latin typeface="+mj-lt"/>
            </a:rPr>
            <a:t>: </a:t>
          </a:r>
        </a:p>
        <a:p>
          <a:r>
            <a:rPr lang="en-US" b="0" dirty="0">
              <a:latin typeface="+mj-lt"/>
            </a:rPr>
            <a:t>education (more interactivity), video gaming and 3D modelling industries</a:t>
          </a:r>
        </a:p>
      </dgm:t>
    </dgm:pt>
    <dgm:pt modelId="{3BAAD600-220D-4F8D-A21B-887AFF369BD8}" type="parTrans" cxnId="{5AC3EDE2-FCFA-45F8-9270-304334E5184B}">
      <dgm:prSet/>
      <dgm:spPr/>
      <dgm:t>
        <a:bodyPr/>
        <a:lstStyle/>
        <a:p>
          <a:endParaRPr lang="en-US"/>
        </a:p>
      </dgm:t>
    </dgm:pt>
    <dgm:pt modelId="{0223976E-1877-4504-9904-BA5B4F168370}" type="sibTrans" cxnId="{5AC3EDE2-FCFA-45F8-9270-304334E5184B}">
      <dgm:prSet/>
      <dgm:spPr/>
      <dgm:t>
        <a:bodyPr/>
        <a:lstStyle/>
        <a:p>
          <a:endParaRPr lang="en-US"/>
        </a:p>
      </dgm:t>
    </dgm:pt>
    <dgm:pt modelId="{4EEA068D-5DC1-4DE7-975E-6516A831B2DC}">
      <dgm:prSet/>
      <dgm:spPr/>
      <dgm:t>
        <a:bodyPr/>
        <a:lstStyle/>
        <a:p>
          <a:r>
            <a:rPr lang="en-US" b="0" u="sng" dirty="0">
              <a:latin typeface="+mj-lt"/>
            </a:rPr>
            <a:t>Negative use cases</a:t>
          </a:r>
          <a:r>
            <a:rPr lang="en-US" b="0" dirty="0">
              <a:latin typeface="+mj-lt"/>
            </a:rPr>
            <a:t>: </a:t>
          </a:r>
        </a:p>
        <a:p>
          <a:r>
            <a:rPr lang="en-US" b="0" dirty="0">
              <a:latin typeface="+mj-lt"/>
            </a:rPr>
            <a:t>Pornography, financial fraud, politics, hoaxes, fake news and many more</a:t>
          </a:r>
        </a:p>
      </dgm:t>
    </dgm:pt>
    <dgm:pt modelId="{7B16DA94-69BF-40E4-9916-0C4DB95A5442}" type="parTrans" cxnId="{8A951B35-924B-489E-9B23-C680D4B43720}">
      <dgm:prSet/>
      <dgm:spPr/>
      <dgm:t>
        <a:bodyPr/>
        <a:lstStyle/>
        <a:p>
          <a:endParaRPr lang="en-US"/>
        </a:p>
      </dgm:t>
    </dgm:pt>
    <dgm:pt modelId="{1FA4D24C-9869-4BAA-9B2D-D0A12A7E0172}" type="sibTrans" cxnId="{8A951B35-924B-489E-9B23-C680D4B43720}">
      <dgm:prSet/>
      <dgm:spPr/>
      <dgm:t>
        <a:bodyPr/>
        <a:lstStyle/>
        <a:p>
          <a:endParaRPr lang="en-US"/>
        </a:p>
      </dgm:t>
    </dgm:pt>
    <dgm:pt modelId="{B3B530B6-4A7A-8A4B-A112-AA38FBA7E984}" type="pres">
      <dgm:prSet presAssocID="{F8B43070-B53A-448F-B655-A96E30BE757F}" presName="vert0" presStyleCnt="0">
        <dgm:presLayoutVars>
          <dgm:dir/>
          <dgm:animOne val="branch"/>
          <dgm:animLvl val="lvl"/>
        </dgm:presLayoutVars>
      </dgm:prSet>
      <dgm:spPr/>
    </dgm:pt>
    <dgm:pt modelId="{EAFC372B-894E-984F-98E3-1D99E3A604EC}" type="pres">
      <dgm:prSet presAssocID="{E31E74A4-0B5A-44C4-A86E-A920B5DC152C}" presName="thickLine" presStyleLbl="alignNode1" presStyleIdx="0" presStyleCnt="4"/>
      <dgm:spPr/>
    </dgm:pt>
    <dgm:pt modelId="{1091BB7F-C2D4-504B-B87F-C8AD8431F357}" type="pres">
      <dgm:prSet presAssocID="{E31E74A4-0B5A-44C4-A86E-A920B5DC152C}" presName="horz1" presStyleCnt="0"/>
      <dgm:spPr/>
    </dgm:pt>
    <dgm:pt modelId="{C857EBDC-D91A-744F-80B4-43226AA9C548}" type="pres">
      <dgm:prSet presAssocID="{E31E74A4-0B5A-44C4-A86E-A920B5DC152C}" presName="tx1" presStyleLbl="revTx" presStyleIdx="0" presStyleCnt="4"/>
      <dgm:spPr/>
    </dgm:pt>
    <dgm:pt modelId="{39073DA6-622C-7446-938F-0D882E2F1659}" type="pres">
      <dgm:prSet presAssocID="{E31E74A4-0B5A-44C4-A86E-A920B5DC152C}" presName="vert1" presStyleCnt="0"/>
      <dgm:spPr/>
    </dgm:pt>
    <dgm:pt modelId="{80E630EA-AAEB-EB49-9F16-5196BA291E91}" type="pres">
      <dgm:prSet presAssocID="{2BF0DB42-9294-447C-A891-A919B62F079B}" presName="thickLine" presStyleLbl="alignNode1" presStyleIdx="1" presStyleCnt="4"/>
      <dgm:spPr/>
    </dgm:pt>
    <dgm:pt modelId="{002A9CD2-832C-8C43-8C92-6BAC7D3606B3}" type="pres">
      <dgm:prSet presAssocID="{2BF0DB42-9294-447C-A891-A919B62F079B}" presName="horz1" presStyleCnt="0"/>
      <dgm:spPr/>
    </dgm:pt>
    <dgm:pt modelId="{59B1D119-09FF-FA4B-8EB7-DCF74AC05FEA}" type="pres">
      <dgm:prSet presAssocID="{2BF0DB42-9294-447C-A891-A919B62F079B}" presName="tx1" presStyleLbl="revTx" presStyleIdx="1" presStyleCnt="4"/>
      <dgm:spPr/>
    </dgm:pt>
    <dgm:pt modelId="{B98D88E3-2644-4D4B-9B9E-C52C8D2EBB5D}" type="pres">
      <dgm:prSet presAssocID="{2BF0DB42-9294-447C-A891-A919B62F079B}" presName="vert1" presStyleCnt="0"/>
      <dgm:spPr/>
    </dgm:pt>
    <dgm:pt modelId="{0EEFB059-7342-464E-88FC-FB34AD05DC2C}" type="pres">
      <dgm:prSet presAssocID="{A45DDD2F-F0CB-49BB-9603-0801770DBB45}" presName="thickLine" presStyleLbl="alignNode1" presStyleIdx="2" presStyleCnt="4"/>
      <dgm:spPr/>
    </dgm:pt>
    <dgm:pt modelId="{18C49164-138F-AD45-99C5-97ADD21122B0}" type="pres">
      <dgm:prSet presAssocID="{A45DDD2F-F0CB-49BB-9603-0801770DBB45}" presName="horz1" presStyleCnt="0"/>
      <dgm:spPr/>
    </dgm:pt>
    <dgm:pt modelId="{C9172EFD-0780-6F4D-B911-1A7B5307DA57}" type="pres">
      <dgm:prSet presAssocID="{A45DDD2F-F0CB-49BB-9603-0801770DBB45}" presName="tx1" presStyleLbl="revTx" presStyleIdx="2" presStyleCnt="4"/>
      <dgm:spPr/>
    </dgm:pt>
    <dgm:pt modelId="{5A054250-319F-924C-AE7D-E48EF6830555}" type="pres">
      <dgm:prSet presAssocID="{A45DDD2F-F0CB-49BB-9603-0801770DBB45}" presName="vert1" presStyleCnt="0"/>
      <dgm:spPr/>
    </dgm:pt>
    <dgm:pt modelId="{6D60558B-DFB4-2346-A15E-2D3B64D79F20}" type="pres">
      <dgm:prSet presAssocID="{4EEA068D-5DC1-4DE7-975E-6516A831B2DC}" presName="thickLine" presStyleLbl="alignNode1" presStyleIdx="3" presStyleCnt="4"/>
      <dgm:spPr/>
    </dgm:pt>
    <dgm:pt modelId="{144D3DB2-0458-FC4A-B3F1-36FCEAABE320}" type="pres">
      <dgm:prSet presAssocID="{4EEA068D-5DC1-4DE7-975E-6516A831B2DC}" presName="horz1" presStyleCnt="0"/>
      <dgm:spPr/>
    </dgm:pt>
    <dgm:pt modelId="{3DD8BB6A-CA05-7F4E-B80D-2396E91F4243}" type="pres">
      <dgm:prSet presAssocID="{4EEA068D-5DC1-4DE7-975E-6516A831B2DC}" presName="tx1" presStyleLbl="revTx" presStyleIdx="3" presStyleCnt="4"/>
      <dgm:spPr/>
    </dgm:pt>
    <dgm:pt modelId="{1A17B5AC-46D2-CD4B-935A-88F7AFBDFD90}" type="pres">
      <dgm:prSet presAssocID="{4EEA068D-5DC1-4DE7-975E-6516A831B2DC}" presName="vert1" presStyleCnt="0"/>
      <dgm:spPr/>
    </dgm:pt>
  </dgm:ptLst>
  <dgm:cxnLst>
    <dgm:cxn modelId="{99ABCA17-E002-F342-815B-CBCE947B3747}" type="presOf" srcId="{2BF0DB42-9294-447C-A891-A919B62F079B}" destId="{59B1D119-09FF-FA4B-8EB7-DCF74AC05FEA}" srcOrd="0" destOrd="0" presId="urn:microsoft.com/office/officeart/2008/layout/LinedList"/>
    <dgm:cxn modelId="{8A951B35-924B-489E-9B23-C680D4B43720}" srcId="{F8B43070-B53A-448F-B655-A96E30BE757F}" destId="{4EEA068D-5DC1-4DE7-975E-6516A831B2DC}" srcOrd="3" destOrd="0" parTransId="{7B16DA94-69BF-40E4-9916-0C4DB95A5442}" sibTransId="{1FA4D24C-9869-4BAA-9B2D-D0A12A7E0172}"/>
    <dgm:cxn modelId="{8E1B408C-07F0-0B47-ABEE-F0541C8AF8EF}" type="presOf" srcId="{F8B43070-B53A-448F-B655-A96E30BE757F}" destId="{B3B530B6-4A7A-8A4B-A112-AA38FBA7E984}" srcOrd="0" destOrd="0" presId="urn:microsoft.com/office/officeart/2008/layout/LinedList"/>
    <dgm:cxn modelId="{1DE505A3-31CC-41B8-A13D-C08A4B67D96B}" srcId="{F8B43070-B53A-448F-B655-A96E30BE757F}" destId="{2BF0DB42-9294-447C-A891-A919B62F079B}" srcOrd="1" destOrd="0" parTransId="{7F2992AC-B923-45B1-A91F-3697F8B39873}" sibTransId="{ABB01CC7-92C1-4576-9D1B-E649B882F997}"/>
    <dgm:cxn modelId="{76F614AA-111E-F74A-BDAE-4A09C3B144B7}" type="presOf" srcId="{4EEA068D-5DC1-4DE7-975E-6516A831B2DC}" destId="{3DD8BB6A-CA05-7F4E-B80D-2396E91F4243}" srcOrd="0" destOrd="0" presId="urn:microsoft.com/office/officeart/2008/layout/LinedList"/>
    <dgm:cxn modelId="{571DF2CA-9E2E-1344-965C-BB1864774ACA}" type="presOf" srcId="{A45DDD2F-F0CB-49BB-9603-0801770DBB45}" destId="{C9172EFD-0780-6F4D-B911-1A7B5307DA57}" srcOrd="0" destOrd="0" presId="urn:microsoft.com/office/officeart/2008/layout/LinedList"/>
    <dgm:cxn modelId="{5AC3EDE2-FCFA-45F8-9270-304334E5184B}" srcId="{F8B43070-B53A-448F-B655-A96E30BE757F}" destId="{A45DDD2F-F0CB-49BB-9603-0801770DBB45}" srcOrd="2" destOrd="0" parTransId="{3BAAD600-220D-4F8D-A21B-887AFF369BD8}" sibTransId="{0223976E-1877-4504-9904-BA5B4F168370}"/>
    <dgm:cxn modelId="{28D373F6-E869-4ACA-8E67-C6CD6EEAA983}" srcId="{F8B43070-B53A-448F-B655-A96E30BE757F}" destId="{E31E74A4-0B5A-44C4-A86E-A920B5DC152C}" srcOrd="0" destOrd="0" parTransId="{5DA066C5-A856-44AF-9CDB-43435269F91D}" sibTransId="{ADB3FBE8-6A8A-4EC5-A8A6-ED4AB0BF79DB}"/>
    <dgm:cxn modelId="{72A09FFB-71C8-E044-B705-53754C47C860}" type="presOf" srcId="{E31E74A4-0B5A-44C4-A86E-A920B5DC152C}" destId="{C857EBDC-D91A-744F-80B4-43226AA9C548}" srcOrd="0" destOrd="0" presId="urn:microsoft.com/office/officeart/2008/layout/LinedList"/>
    <dgm:cxn modelId="{1341E8E1-FCCA-1B44-913F-A0B30E5F4754}" type="presParOf" srcId="{B3B530B6-4A7A-8A4B-A112-AA38FBA7E984}" destId="{EAFC372B-894E-984F-98E3-1D99E3A604EC}" srcOrd="0" destOrd="0" presId="urn:microsoft.com/office/officeart/2008/layout/LinedList"/>
    <dgm:cxn modelId="{C33A8F7D-8CC7-074C-9ECD-8FEEAB87C043}" type="presParOf" srcId="{B3B530B6-4A7A-8A4B-A112-AA38FBA7E984}" destId="{1091BB7F-C2D4-504B-B87F-C8AD8431F357}" srcOrd="1" destOrd="0" presId="urn:microsoft.com/office/officeart/2008/layout/LinedList"/>
    <dgm:cxn modelId="{5A194138-217B-154F-9541-F76C50953785}" type="presParOf" srcId="{1091BB7F-C2D4-504B-B87F-C8AD8431F357}" destId="{C857EBDC-D91A-744F-80B4-43226AA9C548}" srcOrd="0" destOrd="0" presId="urn:microsoft.com/office/officeart/2008/layout/LinedList"/>
    <dgm:cxn modelId="{69882E64-73FE-8E43-A10E-57ACD0441759}" type="presParOf" srcId="{1091BB7F-C2D4-504B-B87F-C8AD8431F357}" destId="{39073DA6-622C-7446-938F-0D882E2F1659}" srcOrd="1" destOrd="0" presId="urn:microsoft.com/office/officeart/2008/layout/LinedList"/>
    <dgm:cxn modelId="{DE01BFC7-9A6C-614B-B8C2-5D0AF1A9145B}" type="presParOf" srcId="{B3B530B6-4A7A-8A4B-A112-AA38FBA7E984}" destId="{80E630EA-AAEB-EB49-9F16-5196BA291E91}" srcOrd="2" destOrd="0" presId="urn:microsoft.com/office/officeart/2008/layout/LinedList"/>
    <dgm:cxn modelId="{B3DE6706-B493-154D-BB7E-79FE14F8F445}" type="presParOf" srcId="{B3B530B6-4A7A-8A4B-A112-AA38FBA7E984}" destId="{002A9CD2-832C-8C43-8C92-6BAC7D3606B3}" srcOrd="3" destOrd="0" presId="urn:microsoft.com/office/officeart/2008/layout/LinedList"/>
    <dgm:cxn modelId="{0CD58F60-3621-4B4A-8C9A-DF5E7240492A}" type="presParOf" srcId="{002A9CD2-832C-8C43-8C92-6BAC7D3606B3}" destId="{59B1D119-09FF-FA4B-8EB7-DCF74AC05FEA}" srcOrd="0" destOrd="0" presId="urn:microsoft.com/office/officeart/2008/layout/LinedList"/>
    <dgm:cxn modelId="{75D5FEA5-A001-A14C-9269-BDD9C17E6D05}" type="presParOf" srcId="{002A9CD2-832C-8C43-8C92-6BAC7D3606B3}" destId="{B98D88E3-2644-4D4B-9B9E-C52C8D2EBB5D}" srcOrd="1" destOrd="0" presId="urn:microsoft.com/office/officeart/2008/layout/LinedList"/>
    <dgm:cxn modelId="{BC6AB9CD-3B58-8145-BF54-E5B185F80A34}" type="presParOf" srcId="{B3B530B6-4A7A-8A4B-A112-AA38FBA7E984}" destId="{0EEFB059-7342-464E-88FC-FB34AD05DC2C}" srcOrd="4" destOrd="0" presId="urn:microsoft.com/office/officeart/2008/layout/LinedList"/>
    <dgm:cxn modelId="{2153F051-A4B6-8F41-9A49-FDF418676C70}" type="presParOf" srcId="{B3B530B6-4A7A-8A4B-A112-AA38FBA7E984}" destId="{18C49164-138F-AD45-99C5-97ADD21122B0}" srcOrd="5" destOrd="0" presId="urn:microsoft.com/office/officeart/2008/layout/LinedList"/>
    <dgm:cxn modelId="{F9BA103B-0CFD-664B-AFCD-27B273EBFE1A}" type="presParOf" srcId="{18C49164-138F-AD45-99C5-97ADD21122B0}" destId="{C9172EFD-0780-6F4D-B911-1A7B5307DA57}" srcOrd="0" destOrd="0" presId="urn:microsoft.com/office/officeart/2008/layout/LinedList"/>
    <dgm:cxn modelId="{E82B9A78-C170-E24D-9838-8F36A09DCD5F}" type="presParOf" srcId="{18C49164-138F-AD45-99C5-97ADD21122B0}" destId="{5A054250-319F-924C-AE7D-E48EF6830555}" srcOrd="1" destOrd="0" presId="urn:microsoft.com/office/officeart/2008/layout/LinedList"/>
    <dgm:cxn modelId="{75A36C03-3332-274F-9AF6-2E73A89E6627}" type="presParOf" srcId="{B3B530B6-4A7A-8A4B-A112-AA38FBA7E984}" destId="{6D60558B-DFB4-2346-A15E-2D3B64D79F20}" srcOrd="6" destOrd="0" presId="urn:microsoft.com/office/officeart/2008/layout/LinedList"/>
    <dgm:cxn modelId="{251AEE8C-DB4D-3A4C-A881-2C1DB71F309B}" type="presParOf" srcId="{B3B530B6-4A7A-8A4B-A112-AA38FBA7E984}" destId="{144D3DB2-0458-FC4A-B3F1-36FCEAABE320}" srcOrd="7" destOrd="0" presId="urn:microsoft.com/office/officeart/2008/layout/LinedList"/>
    <dgm:cxn modelId="{64BDE3DE-B819-5E4B-9F6B-B10A7B6EE8C2}" type="presParOf" srcId="{144D3DB2-0458-FC4A-B3F1-36FCEAABE320}" destId="{3DD8BB6A-CA05-7F4E-B80D-2396E91F4243}" srcOrd="0" destOrd="0" presId="urn:microsoft.com/office/officeart/2008/layout/LinedList"/>
    <dgm:cxn modelId="{E189D92A-53EC-C540-873B-3154115FD3BA}" type="presParOf" srcId="{144D3DB2-0458-FC4A-B3F1-36FCEAABE320}" destId="{1A17B5AC-46D2-CD4B-935A-88F7AFBDFD9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421E27-19FB-4E49-8B3F-0CE6C4811575}" type="doc">
      <dgm:prSet loTypeId="urn:microsoft.com/office/officeart/2005/8/layout/vList2" loCatId="list" qsTypeId="urn:microsoft.com/office/officeart/2005/8/quickstyle/simple1" qsCatId="simple" csTypeId="urn:microsoft.com/office/officeart/2005/8/colors/accent5_2" csCatId="accent5"/>
      <dgm:spPr/>
      <dgm:t>
        <a:bodyPr/>
        <a:lstStyle/>
        <a:p>
          <a:endParaRPr lang="en-US"/>
        </a:p>
      </dgm:t>
    </dgm:pt>
    <dgm:pt modelId="{BBCB1FAD-2C15-429A-85D4-BA57815C217D}">
      <dgm:prSet/>
      <dgm:spPr/>
      <dgm:t>
        <a:bodyPr/>
        <a:lstStyle/>
        <a:p>
          <a:r>
            <a:rPr lang="en-US" dirty="0"/>
            <a:t>Some techniques analyzed the internal GAN pipeline in order to detect the differences between real and fake images while some others prioritized the color differences.</a:t>
          </a:r>
        </a:p>
      </dgm:t>
    </dgm:pt>
    <dgm:pt modelId="{012FB415-5EFC-48FF-B701-9B77BA443FE9}" type="parTrans" cxnId="{7A207214-1329-4A90-82CA-7D9833A41B8D}">
      <dgm:prSet/>
      <dgm:spPr/>
      <dgm:t>
        <a:bodyPr/>
        <a:lstStyle/>
        <a:p>
          <a:endParaRPr lang="en-US"/>
        </a:p>
      </dgm:t>
    </dgm:pt>
    <dgm:pt modelId="{D8351265-57C9-4A7E-956F-047D154A47E6}" type="sibTrans" cxnId="{7A207214-1329-4A90-82CA-7D9833A41B8D}">
      <dgm:prSet/>
      <dgm:spPr/>
      <dgm:t>
        <a:bodyPr/>
        <a:lstStyle/>
        <a:p>
          <a:endParaRPr lang="en-US"/>
        </a:p>
      </dgm:t>
    </dgm:pt>
    <dgm:pt modelId="{FC230CD8-F1A3-47E1-B989-14CA237721C1}">
      <dgm:prSet/>
      <dgm:spPr/>
      <dgm:t>
        <a:bodyPr/>
        <a:lstStyle/>
        <a:p>
          <a:r>
            <a:rPr lang="en-US"/>
            <a:t>An approach called “</a:t>
          </a:r>
          <a:r>
            <a:rPr lang="en-US" b="1"/>
            <a:t>FakeSpoter</a:t>
          </a:r>
          <a:r>
            <a:rPr lang="en-US"/>
            <a:t>” – captured the neuron behaviour. The neuron activation patterns between different layers help record hidden features important for manipulation detection. For classification, the researchers mostly used KNN, SVM and LDA.</a:t>
          </a:r>
        </a:p>
      </dgm:t>
    </dgm:pt>
    <dgm:pt modelId="{06E8EF21-0A72-499B-9297-8A7EB567FF01}" type="parTrans" cxnId="{AEC761CD-3149-489B-8A63-7F4975208786}">
      <dgm:prSet/>
      <dgm:spPr/>
      <dgm:t>
        <a:bodyPr/>
        <a:lstStyle/>
        <a:p>
          <a:endParaRPr lang="en-US"/>
        </a:p>
      </dgm:t>
    </dgm:pt>
    <dgm:pt modelId="{E9A412FD-89C2-470F-8341-FBBD97E3BC60}" type="sibTrans" cxnId="{AEC761CD-3149-489B-8A63-7F4975208786}">
      <dgm:prSet/>
      <dgm:spPr/>
      <dgm:t>
        <a:bodyPr/>
        <a:lstStyle/>
        <a:p>
          <a:endParaRPr lang="en-US"/>
        </a:p>
      </dgm:t>
    </dgm:pt>
    <dgm:pt modelId="{C3193059-7613-48C9-9B0D-10505B8110DB}">
      <dgm:prSet/>
      <dgm:spPr/>
      <dgm:t>
        <a:bodyPr/>
        <a:lstStyle/>
        <a:p>
          <a:r>
            <a:rPr lang="en-US"/>
            <a:t>Attention methods were also employed to further up the detection process. The best results were obtained by using CNN with attention mechanisms. The researchers used CNN models like XceptionNet and VGG 16 achieving a 100% AUC and 0.1% EER.</a:t>
          </a:r>
          <a:br>
            <a:rPr lang="en-US"/>
          </a:br>
          <a:endParaRPr lang="en-US"/>
        </a:p>
      </dgm:t>
    </dgm:pt>
    <dgm:pt modelId="{F06C1523-09C7-429A-B02E-963E0B24032B}" type="parTrans" cxnId="{EDF35351-D5AC-4EAA-AC09-FA4E72364F92}">
      <dgm:prSet/>
      <dgm:spPr/>
      <dgm:t>
        <a:bodyPr/>
        <a:lstStyle/>
        <a:p>
          <a:endParaRPr lang="en-US"/>
        </a:p>
      </dgm:t>
    </dgm:pt>
    <dgm:pt modelId="{19B8B7EC-56BD-4388-89CF-2BFB847A3100}" type="sibTrans" cxnId="{EDF35351-D5AC-4EAA-AC09-FA4E72364F92}">
      <dgm:prSet/>
      <dgm:spPr/>
      <dgm:t>
        <a:bodyPr/>
        <a:lstStyle/>
        <a:p>
          <a:endParaRPr lang="en-US"/>
        </a:p>
      </dgm:t>
    </dgm:pt>
    <dgm:pt modelId="{ADABA792-0402-A94F-ABF3-B54858DFF500}" type="pres">
      <dgm:prSet presAssocID="{CA421E27-19FB-4E49-8B3F-0CE6C4811575}" presName="linear" presStyleCnt="0">
        <dgm:presLayoutVars>
          <dgm:animLvl val="lvl"/>
          <dgm:resizeHandles val="exact"/>
        </dgm:presLayoutVars>
      </dgm:prSet>
      <dgm:spPr/>
    </dgm:pt>
    <dgm:pt modelId="{0F8E76AD-33B7-7C4E-AB54-279433E551D6}" type="pres">
      <dgm:prSet presAssocID="{BBCB1FAD-2C15-429A-85D4-BA57815C217D}" presName="parentText" presStyleLbl="node1" presStyleIdx="0" presStyleCnt="3">
        <dgm:presLayoutVars>
          <dgm:chMax val="0"/>
          <dgm:bulletEnabled val="1"/>
        </dgm:presLayoutVars>
      </dgm:prSet>
      <dgm:spPr/>
    </dgm:pt>
    <dgm:pt modelId="{24F55758-BDF0-EC45-B864-135611336A72}" type="pres">
      <dgm:prSet presAssocID="{D8351265-57C9-4A7E-956F-047D154A47E6}" presName="spacer" presStyleCnt="0"/>
      <dgm:spPr/>
    </dgm:pt>
    <dgm:pt modelId="{C201A0CB-9EA3-984F-9D4E-8073D649ECA7}" type="pres">
      <dgm:prSet presAssocID="{FC230CD8-F1A3-47E1-B989-14CA237721C1}" presName="parentText" presStyleLbl="node1" presStyleIdx="1" presStyleCnt="3">
        <dgm:presLayoutVars>
          <dgm:chMax val="0"/>
          <dgm:bulletEnabled val="1"/>
        </dgm:presLayoutVars>
      </dgm:prSet>
      <dgm:spPr/>
    </dgm:pt>
    <dgm:pt modelId="{21EA72C1-E455-6C42-839A-FA5681633B9E}" type="pres">
      <dgm:prSet presAssocID="{E9A412FD-89C2-470F-8341-FBBD97E3BC60}" presName="spacer" presStyleCnt="0"/>
      <dgm:spPr/>
    </dgm:pt>
    <dgm:pt modelId="{6246C1BB-7655-D044-9583-8192D5BC87DF}" type="pres">
      <dgm:prSet presAssocID="{C3193059-7613-48C9-9B0D-10505B8110DB}" presName="parentText" presStyleLbl="node1" presStyleIdx="2" presStyleCnt="3">
        <dgm:presLayoutVars>
          <dgm:chMax val="0"/>
          <dgm:bulletEnabled val="1"/>
        </dgm:presLayoutVars>
      </dgm:prSet>
      <dgm:spPr/>
    </dgm:pt>
  </dgm:ptLst>
  <dgm:cxnLst>
    <dgm:cxn modelId="{7A207214-1329-4A90-82CA-7D9833A41B8D}" srcId="{CA421E27-19FB-4E49-8B3F-0CE6C4811575}" destId="{BBCB1FAD-2C15-429A-85D4-BA57815C217D}" srcOrd="0" destOrd="0" parTransId="{012FB415-5EFC-48FF-B701-9B77BA443FE9}" sibTransId="{D8351265-57C9-4A7E-956F-047D154A47E6}"/>
    <dgm:cxn modelId="{AD700C2F-8CC4-8849-90F2-2C21B6ACB3E5}" type="presOf" srcId="{CA421E27-19FB-4E49-8B3F-0CE6C4811575}" destId="{ADABA792-0402-A94F-ABF3-B54858DFF500}" srcOrd="0" destOrd="0" presId="urn:microsoft.com/office/officeart/2005/8/layout/vList2"/>
    <dgm:cxn modelId="{EDF35351-D5AC-4EAA-AC09-FA4E72364F92}" srcId="{CA421E27-19FB-4E49-8B3F-0CE6C4811575}" destId="{C3193059-7613-48C9-9B0D-10505B8110DB}" srcOrd="2" destOrd="0" parTransId="{F06C1523-09C7-429A-B02E-963E0B24032B}" sibTransId="{19B8B7EC-56BD-4388-89CF-2BFB847A3100}"/>
    <dgm:cxn modelId="{E36FF468-5B17-3D45-98B4-57B296F735BB}" type="presOf" srcId="{FC230CD8-F1A3-47E1-B989-14CA237721C1}" destId="{C201A0CB-9EA3-984F-9D4E-8073D649ECA7}" srcOrd="0" destOrd="0" presId="urn:microsoft.com/office/officeart/2005/8/layout/vList2"/>
    <dgm:cxn modelId="{A59A307A-DE1A-F645-962B-C9725B75600E}" type="presOf" srcId="{BBCB1FAD-2C15-429A-85D4-BA57815C217D}" destId="{0F8E76AD-33B7-7C4E-AB54-279433E551D6}" srcOrd="0" destOrd="0" presId="urn:microsoft.com/office/officeart/2005/8/layout/vList2"/>
    <dgm:cxn modelId="{AEC761CD-3149-489B-8A63-7F4975208786}" srcId="{CA421E27-19FB-4E49-8B3F-0CE6C4811575}" destId="{FC230CD8-F1A3-47E1-B989-14CA237721C1}" srcOrd="1" destOrd="0" parTransId="{06E8EF21-0A72-499B-9297-8A7EB567FF01}" sibTransId="{E9A412FD-89C2-470F-8341-FBBD97E3BC60}"/>
    <dgm:cxn modelId="{62D3B1D8-F494-A340-8FDA-89CA608669F1}" type="presOf" srcId="{C3193059-7613-48C9-9B0D-10505B8110DB}" destId="{6246C1BB-7655-D044-9583-8192D5BC87DF}" srcOrd="0" destOrd="0" presId="urn:microsoft.com/office/officeart/2005/8/layout/vList2"/>
    <dgm:cxn modelId="{C64F4F51-1D41-0843-92C8-C6EEBBB091DC}" type="presParOf" srcId="{ADABA792-0402-A94F-ABF3-B54858DFF500}" destId="{0F8E76AD-33B7-7C4E-AB54-279433E551D6}" srcOrd="0" destOrd="0" presId="urn:microsoft.com/office/officeart/2005/8/layout/vList2"/>
    <dgm:cxn modelId="{0BC72CDE-B6D9-1948-8F6A-5F1654E2FA78}" type="presParOf" srcId="{ADABA792-0402-A94F-ABF3-B54858DFF500}" destId="{24F55758-BDF0-EC45-B864-135611336A72}" srcOrd="1" destOrd="0" presId="urn:microsoft.com/office/officeart/2005/8/layout/vList2"/>
    <dgm:cxn modelId="{279A8278-4086-CA44-8521-143C933438CD}" type="presParOf" srcId="{ADABA792-0402-A94F-ABF3-B54858DFF500}" destId="{C201A0CB-9EA3-984F-9D4E-8073D649ECA7}" srcOrd="2" destOrd="0" presId="urn:microsoft.com/office/officeart/2005/8/layout/vList2"/>
    <dgm:cxn modelId="{D17BA9F0-975B-9347-AB1F-618DDDFCBFDC}" type="presParOf" srcId="{ADABA792-0402-A94F-ABF3-B54858DFF500}" destId="{21EA72C1-E455-6C42-839A-FA5681633B9E}" srcOrd="3" destOrd="0" presId="urn:microsoft.com/office/officeart/2005/8/layout/vList2"/>
    <dgm:cxn modelId="{0B2D17C8-234E-D14D-9A66-A02260ADCA16}" type="presParOf" srcId="{ADABA792-0402-A94F-ABF3-B54858DFF500}" destId="{6246C1BB-7655-D044-9583-8192D5BC87DF}"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E00AEFF-8916-45AC-8632-D0A4C4C7932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292BC8A-D31A-4DB3-8857-4B3231D5BB5C}">
      <dgm:prSet/>
      <dgm:spPr/>
      <dgm:t>
        <a:bodyPr/>
        <a:lstStyle/>
        <a:p>
          <a:r>
            <a:rPr lang="en-US" dirty="0"/>
            <a:t>Approaches used to detect fake videos include –</a:t>
          </a:r>
        </a:p>
      </dgm:t>
    </dgm:pt>
    <dgm:pt modelId="{30E4A5E5-5EEA-4222-B8CC-CB3E4A2E5139}" type="parTrans" cxnId="{5E576E55-C8B8-4AB6-B43C-03912DE2BBA1}">
      <dgm:prSet/>
      <dgm:spPr/>
      <dgm:t>
        <a:bodyPr/>
        <a:lstStyle/>
        <a:p>
          <a:endParaRPr lang="en-US"/>
        </a:p>
      </dgm:t>
    </dgm:pt>
    <dgm:pt modelId="{1D41F970-792E-4096-A041-BB773CFDF3B2}" type="sibTrans" cxnId="{5E576E55-C8B8-4AB6-B43C-03912DE2BBA1}">
      <dgm:prSet/>
      <dgm:spPr/>
      <dgm:t>
        <a:bodyPr/>
        <a:lstStyle/>
        <a:p>
          <a:endParaRPr lang="en-US"/>
        </a:p>
      </dgm:t>
    </dgm:pt>
    <dgm:pt modelId="{F64DDE28-26E6-44DC-BAA0-6EB0205BD120}">
      <dgm:prSet/>
      <dgm:spPr/>
      <dgm:t>
        <a:bodyPr/>
        <a:lstStyle/>
        <a:p>
          <a:r>
            <a:rPr lang="en-US" dirty="0"/>
            <a:t>Recording inconsistencies between lip movement and audio, Mel-Frequency Cepstral Coefficients (MFCCs) were taken as audio features and distance between the lip landmark for the visual features. PCA for dimensionality reduction and RNNs based on LSTM were employed to detect fake videos.</a:t>
          </a:r>
        </a:p>
      </dgm:t>
    </dgm:pt>
    <dgm:pt modelId="{AA9D8B19-2611-4F94-9E2F-AF83D0F48A8F}" type="parTrans" cxnId="{DAFD2F44-079E-42F6-B0FD-A8CBBC74EBA0}">
      <dgm:prSet/>
      <dgm:spPr/>
      <dgm:t>
        <a:bodyPr/>
        <a:lstStyle/>
        <a:p>
          <a:endParaRPr lang="en-US"/>
        </a:p>
      </dgm:t>
    </dgm:pt>
    <dgm:pt modelId="{666CF8B6-1507-4EC6-BFFB-26437056D2A4}" type="sibTrans" cxnId="{DAFD2F44-079E-42F6-B0FD-A8CBBC74EBA0}">
      <dgm:prSet/>
      <dgm:spPr/>
      <dgm:t>
        <a:bodyPr/>
        <a:lstStyle/>
        <a:p>
          <a:endParaRPr lang="en-US"/>
        </a:p>
      </dgm:t>
    </dgm:pt>
    <dgm:pt modelId="{93F98012-606E-4C9C-AEEF-F1380076DAE1}">
      <dgm:prSet/>
      <dgm:spPr/>
      <dgm:t>
        <a:bodyPr/>
        <a:lstStyle/>
        <a:p>
          <a:r>
            <a:rPr lang="en-US" dirty="0"/>
            <a:t>Simple visual features such as eye color, missing reflections, missing elements between eye and teeth areas were used with Logistic Regression and MLP.</a:t>
          </a:r>
        </a:p>
      </dgm:t>
    </dgm:pt>
    <dgm:pt modelId="{E9C39A2C-9CF7-4CA0-9013-6DF1C1E259F9}" type="parTrans" cxnId="{2AD6DB72-9550-4AF2-A200-1A892E3E4A99}">
      <dgm:prSet/>
      <dgm:spPr/>
      <dgm:t>
        <a:bodyPr/>
        <a:lstStyle/>
        <a:p>
          <a:endParaRPr lang="en-US"/>
        </a:p>
      </dgm:t>
    </dgm:pt>
    <dgm:pt modelId="{0F0595D2-D55E-4AF0-9DCF-49F59FDB50A8}" type="sibTrans" cxnId="{2AD6DB72-9550-4AF2-A200-1A892E3E4A99}">
      <dgm:prSet/>
      <dgm:spPr/>
      <dgm:t>
        <a:bodyPr/>
        <a:lstStyle/>
        <a:p>
          <a:endParaRPr lang="en-US"/>
        </a:p>
      </dgm:t>
    </dgm:pt>
    <dgm:pt modelId="{F5B36F46-B362-48A4-AE09-4E0652F0115C}">
      <dgm:prSet/>
      <dgm:spPr/>
      <dgm:t>
        <a:bodyPr/>
        <a:lstStyle/>
        <a:p>
          <a:r>
            <a:rPr lang="en-US" dirty="0"/>
            <a:t>Some other approaches employed features such as facial expressions and head movement, Deep-Vision considered eye blinking patterns between the real and fake images.</a:t>
          </a:r>
        </a:p>
      </dgm:t>
    </dgm:pt>
    <dgm:pt modelId="{E0C40E93-98B9-461D-BA21-4713FEA21949}" type="parTrans" cxnId="{0A298BF1-6B00-4FE8-835D-D4A5FC499AE5}">
      <dgm:prSet/>
      <dgm:spPr/>
      <dgm:t>
        <a:bodyPr/>
        <a:lstStyle/>
        <a:p>
          <a:endParaRPr lang="en-US"/>
        </a:p>
      </dgm:t>
    </dgm:pt>
    <dgm:pt modelId="{372E4368-2620-4AA5-9361-E9EEFCCB4BF1}" type="sibTrans" cxnId="{0A298BF1-6B00-4FE8-835D-D4A5FC499AE5}">
      <dgm:prSet/>
      <dgm:spPr/>
      <dgm:t>
        <a:bodyPr/>
        <a:lstStyle/>
        <a:p>
          <a:endParaRPr lang="en-US"/>
        </a:p>
      </dgm:t>
    </dgm:pt>
    <dgm:pt modelId="{C89F488A-7A5D-4B4E-B089-B6B5408DE345}">
      <dgm:prSet/>
      <dgm:spPr/>
      <dgm:t>
        <a:bodyPr/>
        <a:lstStyle/>
        <a:p>
          <a:r>
            <a:rPr lang="en-US" dirty="0"/>
            <a:t>Another approach worth mentioning is based on mesoscopic and steganalysis features which achieved an accuracy of 98.4% and was considered for the best performance. It was also tested against unseen data and proved to be robust.</a:t>
          </a:r>
          <a:br>
            <a:rPr lang="en-US" dirty="0"/>
          </a:br>
          <a:endParaRPr lang="en-US" dirty="0"/>
        </a:p>
      </dgm:t>
    </dgm:pt>
    <dgm:pt modelId="{92D94084-1C11-4D38-AEEA-A7691E5D0881}" type="parTrans" cxnId="{82D76C7E-D65D-4A34-BDAF-1AD5811A5CAD}">
      <dgm:prSet/>
      <dgm:spPr/>
      <dgm:t>
        <a:bodyPr/>
        <a:lstStyle/>
        <a:p>
          <a:endParaRPr lang="en-US"/>
        </a:p>
      </dgm:t>
    </dgm:pt>
    <dgm:pt modelId="{F117AD72-B5B8-47E8-8BAD-1EA88D22C3AF}" type="sibTrans" cxnId="{82D76C7E-D65D-4A34-BDAF-1AD5811A5CAD}">
      <dgm:prSet/>
      <dgm:spPr/>
      <dgm:t>
        <a:bodyPr/>
        <a:lstStyle/>
        <a:p>
          <a:endParaRPr lang="en-US"/>
        </a:p>
      </dgm:t>
    </dgm:pt>
    <dgm:pt modelId="{636399EC-7C7C-3745-9234-370F5D053E36}" type="pres">
      <dgm:prSet presAssocID="{BE00AEFF-8916-45AC-8632-D0A4C4C79324}" presName="linear" presStyleCnt="0">
        <dgm:presLayoutVars>
          <dgm:animLvl val="lvl"/>
          <dgm:resizeHandles val="exact"/>
        </dgm:presLayoutVars>
      </dgm:prSet>
      <dgm:spPr/>
    </dgm:pt>
    <dgm:pt modelId="{6A43C66D-104A-3941-A609-500F6BBDE9B4}" type="pres">
      <dgm:prSet presAssocID="{6292BC8A-D31A-4DB3-8857-4B3231D5BB5C}" presName="parentText" presStyleLbl="node1" presStyleIdx="0" presStyleCnt="5">
        <dgm:presLayoutVars>
          <dgm:chMax val="0"/>
          <dgm:bulletEnabled val="1"/>
        </dgm:presLayoutVars>
      </dgm:prSet>
      <dgm:spPr/>
    </dgm:pt>
    <dgm:pt modelId="{FDD09E5E-3169-3543-8AF3-341EF30B05A7}" type="pres">
      <dgm:prSet presAssocID="{1D41F970-792E-4096-A041-BB773CFDF3B2}" presName="spacer" presStyleCnt="0"/>
      <dgm:spPr/>
    </dgm:pt>
    <dgm:pt modelId="{15017938-75EA-A54D-B599-00925BD379D2}" type="pres">
      <dgm:prSet presAssocID="{F64DDE28-26E6-44DC-BAA0-6EB0205BD120}" presName="parentText" presStyleLbl="node1" presStyleIdx="1" presStyleCnt="5">
        <dgm:presLayoutVars>
          <dgm:chMax val="0"/>
          <dgm:bulletEnabled val="1"/>
        </dgm:presLayoutVars>
      </dgm:prSet>
      <dgm:spPr/>
    </dgm:pt>
    <dgm:pt modelId="{9B66D06B-0878-944B-B855-A06C3ED4B1F1}" type="pres">
      <dgm:prSet presAssocID="{666CF8B6-1507-4EC6-BFFB-26437056D2A4}" presName="spacer" presStyleCnt="0"/>
      <dgm:spPr/>
    </dgm:pt>
    <dgm:pt modelId="{24987E5E-26FC-DD4D-9F2B-8E9ABC849BF7}" type="pres">
      <dgm:prSet presAssocID="{93F98012-606E-4C9C-AEEF-F1380076DAE1}" presName="parentText" presStyleLbl="node1" presStyleIdx="2" presStyleCnt="5">
        <dgm:presLayoutVars>
          <dgm:chMax val="0"/>
          <dgm:bulletEnabled val="1"/>
        </dgm:presLayoutVars>
      </dgm:prSet>
      <dgm:spPr/>
    </dgm:pt>
    <dgm:pt modelId="{033EF45B-EF6E-9F4D-BD9C-A48F609A29FA}" type="pres">
      <dgm:prSet presAssocID="{0F0595D2-D55E-4AF0-9DCF-49F59FDB50A8}" presName="spacer" presStyleCnt="0"/>
      <dgm:spPr/>
    </dgm:pt>
    <dgm:pt modelId="{AAFE625A-7948-0D43-A28B-AD76DB9B4F40}" type="pres">
      <dgm:prSet presAssocID="{F5B36F46-B362-48A4-AE09-4E0652F0115C}" presName="parentText" presStyleLbl="node1" presStyleIdx="3" presStyleCnt="5">
        <dgm:presLayoutVars>
          <dgm:chMax val="0"/>
          <dgm:bulletEnabled val="1"/>
        </dgm:presLayoutVars>
      </dgm:prSet>
      <dgm:spPr/>
    </dgm:pt>
    <dgm:pt modelId="{C96043EA-2551-2045-A01A-7CE35654242A}" type="pres">
      <dgm:prSet presAssocID="{372E4368-2620-4AA5-9361-E9EEFCCB4BF1}" presName="spacer" presStyleCnt="0"/>
      <dgm:spPr/>
    </dgm:pt>
    <dgm:pt modelId="{55A19D39-F4C1-4F49-81A3-834277BD7DC5}" type="pres">
      <dgm:prSet presAssocID="{C89F488A-7A5D-4B4E-B089-B6B5408DE345}" presName="parentText" presStyleLbl="node1" presStyleIdx="4" presStyleCnt="5">
        <dgm:presLayoutVars>
          <dgm:chMax val="0"/>
          <dgm:bulletEnabled val="1"/>
        </dgm:presLayoutVars>
      </dgm:prSet>
      <dgm:spPr/>
    </dgm:pt>
  </dgm:ptLst>
  <dgm:cxnLst>
    <dgm:cxn modelId="{A8A9070E-CC47-9440-B8B1-4E84E7B7A125}" type="presOf" srcId="{93F98012-606E-4C9C-AEEF-F1380076DAE1}" destId="{24987E5E-26FC-DD4D-9F2B-8E9ABC849BF7}" srcOrd="0" destOrd="0" presId="urn:microsoft.com/office/officeart/2005/8/layout/vList2"/>
    <dgm:cxn modelId="{A7AAFB25-BB98-8443-812D-6A4E72E423BD}" type="presOf" srcId="{F64DDE28-26E6-44DC-BAA0-6EB0205BD120}" destId="{15017938-75EA-A54D-B599-00925BD379D2}" srcOrd="0" destOrd="0" presId="urn:microsoft.com/office/officeart/2005/8/layout/vList2"/>
    <dgm:cxn modelId="{DAFD2F44-079E-42F6-B0FD-A8CBBC74EBA0}" srcId="{BE00AEFF-8916-45AC-8632-D0A4C4C79324}" destId="{F64DDE28-26E6-44DC-BAA0-6EB0205BD120}" srcOrd="1" destOrd="0" parTransId="{AA9D8B19-2611-4F94-9E2F-AF83D0F48A8F}" sibTransId="{666CF8B6-1507-4EC6-BFFB-26437056D2A4}"/>
    <dgm:cxn modelId="{5E576E55-C8B8-4AB6-B43C-03912DE2BBA1}" srcId="{BE00AEFF-8916-45AC-8632-D0A4C4C79324}" destId="{6292BC8A-D31A-4DB3-8857-4B3231D5BB5C}" srcOrd="0" destOrd="0" parTransId="{30E4A5E5-5EEA-4222-B8CC-CB3E4A2E5139}" sibTransId="{1D41F970-792E-4096-A041-BB773CFDF3B2}"/>
    <dgm:cxn modelId="{2AD6DB72-9550-4AF2-A200-1A892E3E4A99}" srcId="{BE00AEFF-8916-45AC-8632-D0A4C4C79324}" destId="{93F98012-606E-4C9C-AEEF-F1380076DAE1}" srcOrd="2" destOrd="0" parTransId="{E9C39A2C-9CF7-4CA0-9013-6DF1C1E259F9}" sibTransId="{0F0595D2-D55E-4AF0-9DCF-49F59FDB50A8}"/>
    <dgm:cxn modelId="{6053E476-2601-864F-8D2A-BA04FD8E6D26}" type="presOf" srcId="{6292BC8A-D31A-4DB3-8857-4B3231D5BB5C}" destId="{6A43C66D-104A-3941-A609-500F6BBDE9B4}" srcOrd="0" destOrd="0" presId="urn:microsoft.com/office/officeart/2005/8/layout/vList2"/>
    <dgm:cxn modelId="{82D76C7E-D65D-4A34-BDAF-1AD5811A5CAD}" srcId="{BE00AEFF-8916-45AC-8632-D0A4C4C79324}" destId="{C89F488A-7A5D-4B4E-B089-B6B5408DE345}" srcOrd="4" destOrd="0" parTransId="{92D94084-1C11-4D38-AEEA-A7691E5D0881}" sibTransId="{F117AD72-B5B8-47E8-8BAD-1EA88D22C3AF}"/>
    <dgm:cxn modelId="{2A92F6E8-BBEC-ED4A-81E1-54FBD3190B93}" type="presOf" srcId="{C89F488A-7A5D-4B4E-B089-B6B5408DE345}" destId="{55A19D39-F4C1-4F49-81A3-834277BD7DC5}" srcOrd="0" destOrd="0" presId="urn:microsoft.com/office/officeart/2005/8/layout/vList2"/>
    <dgm:cxn modelId="{0A298BF1-6B00-4FE8-835D-D4A5FC499AE5}" srcId="{BE00AEFF-8916-45AC-8632-D0A4C4C79324}" destId="{F5B36F46-B362-48A4-AE09-4E0652F0115C}" srcOrd="3" destOrd="0" parTransId="{E0C40E93-98B9-461D-BA21-4713FEA21949}" sibTransId="{372E4368-2620-4AA5-9361-E9EEFCCB4BF1}"/>
    <dgm:cxn modelId="{CFE595F5-CACE-104C-8BDA-C1306523B27D}" type="presOf" srcId="{BE00AEFF-8916-45AC-8632-D0A4C4C79324}" destId="{636399EC-7C7C-3745-9234-370F5D053E36}" srcOrd="0" destOrd="0" presId="urn:microsoft.com/office/officeart/2005/8/layout/vList2"/>
    <dgm:cxn modelId="{64837FFE-8218-AD46-9D18-D4108A83E0E4}" type="presOf" srcId="{F5B36F46-B362-48A4-AE09-4E0652F0115C}" destId="{AAFE625A-7948-0D43-A28B-AD76DB9B4F40}" srcOrd="0" destOrd="0" presId="urn:microsoft.com/office/officeart/2005/8/layout/vList2"/>
    <dgm:cxn modelId="{DCA4C9B5-EEBF-DD41-8A52-696E768BB134}" type="presParOf" srcId="{636399EC-7C7C-3745-9234-370F5D053E36}" destId="{6A43C66D-104A-3941-A609-500F6BBDE9B4}" srcOrd="0" destOrd="0" presId="urn:microsoft.com/office/officeart/2005/8/layout/vList2"/>
    <dgm:cxn modelId="{BB9067CF-457A-584B-B958-95147C2D8E98}" type="presParOf" srcId="{636399EC-7C7C-3745-9234-370F5D053E36}" destId="{FDD09E5E-3169-3543-8AF3-341EF30B05A7}" srcOrd="1" destOrd="0" presId="urn:microsoft.com/office/officeart/2005/8/layout/vList2"/>
    <dgm:cxn modelId="{64B27123-78C6-634F-87B4-E1F9C614016E}" type="presParOf" srcId="{636399EC-7C7C-3745-9234-370F5D053E36}" destId="{15017938-75EA-A54D-B599-00925BD379D2}" srcOrd="2" destOrd="0" presId="urn:microsoft.com/office/officeart/2005/8/layout/vList2"/>
    <dgm:cxn modelId="{4A1AFE0B-7B46-4949-8E7C-06E9FCC29165}" type="presParOf" srcId="{636399EC-7C7C-3745-9234-370F5D053E36}" destId="{9B66D06B-0878-944B-B855-A06C3ED4B1F1}" srcOrd="3" destOrd="0" presId="urn:microsoft.com/office/officeart/2005/8/layout/vList2"/>
    <dgm:cxn modelId="{57C5F4D2-EC39-F14A-A295-4C301DA2894C}" type="presParOf" srcId="{636399EC-7C7C-3745-9234-370F5D053E36}" destId="{24987E5E-26FC-DD4D-9F2B-8E9ABC849BF7}" srcOrd="4" destOrd="0" presId="urn:microsoft.com/office/officeart/2005/8/layout/vList2"/>
    <dgm:cxn modelId="{2C7C6EA2-06D2-A245-995F-4D491AA468D0}" type="presParOf" srcId="{636399EC-7C7C-3745-9234-370F5D053E36}" destId="{033EF45B-EF6E-9F4D-BD9C-A48F609A29FA}" srcOrd="5" destOrd="0" presId="urn:microsoft.com/office/officeart/2005/8/layout/vList2"/>
    <dgm:cxn modelId="{0DF5480B-FEE5-AF40-9151-0820D1C75AA8}" type="presParOf" srcId="{636399EC-7C7C-3745-9234-370F5D053E36}" destId="{AAFE625A-7948-0D43-A28B-AD76DB9B4F40}" srcOrd="6" destOrd="0" presId="urn:microsoft.com/office/officeart/2005/8/layout/vList2"/>
    <dgm:cxn modelId="{1E092763-88B5-D147-B835-0696BA9B8B61}" type="presParOf" srcId="{636399EC-7C7C-3745-9234-370F5D053E36}" destId="{C96043EA-2551-2045-A01A-7CE35654242A}" srcOrd="7" destOrd="0" presId="urn:microsoft.com/office/officeart/2005/8/layout/vList2"/>
    <dgm:cxn modelId="{4D15BF79-E407-D540-B783-A84B083A2263}" type="presParOf" srcId="{636399EC-7C7C-3745-9234-370F5D053E36}" destId="{55A19D39-F4C1-4F49-81A3-834277BD7DC5}"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1FD9BBD9-530A-433C-AF8E-C3EE1A89C105}" type="doc">
      <dgm:prSet loTypeId="urn:microsoft.com/office/officeart/2005/8/layout/process2" loCatId="process" qsTypeId="urn:microsoft.com/office/officeart/2005/8/quickstyle/simple1" qsCatId="simple" csTypeId="urn:microsoft.com/office/officeart/2005/8/colors/accent1_2" csCatId="accent1"/>
      <dgm:spPr/>
      <dgm:t>
        <a:bodyPr/>
        <a:lstStyle/>
        <a:p>
          <a:endParaRPr lang="en-US"/>
        </a:p>
      </dgm:t>
    </dgm:pt>
    <dgm:pt modelId="{2C12DBFA-FFE9-47FF-BB2B-F32A7B5DD87C}">
      <dgm:prSet/>
      <dgm:spPr/>
      <dgm:t>
        <a:bodyPr/>
        <a:lstStyle/>
        <a:p>
          <a:r>
            <a:rPr lang="en-US"/>
            <a:t>This method removes all identity information from an image or video, thus protecting the privacy of the person in context.</a:t>
          </a:r>
        </a:p>
      </dgm:t>
    </dgm:pt>
    <dgm:pt modelId="{01A33156-8E86-4193-8C2D-1FE666B68DDC}" type="parTrans" cxnId="{B9B0D4F9-B254-49C2-84D3-83114BB65EC5}">
      <dgm:prSet/>
      <dgm:spPr/>
      <dgm:t>
        <a:bodyPr/>
        <a:lstStyle/>
        <a:p>
          <a:endParaRPr lang="en-US"/>
        </a:p>
      </dgm:t>
    </dgm:pt>
    <dgm:pt modelId="{28122A3F-3DA1-4396-8131-B86C541F73F6}" type="sibTrans" cxnId="{B9B0D4F9-B254-49C2-84D3-83114BB65EC5}">
      <dgm:prSet/>
      <dgm:spPr/>
      <dgm:t>
        <a:bodyPr/>
        <a:lstStyle/>
        <a:p>
          <a:endParaRPr lang="en-US"/>
        </a:p>
      </dgm:t>
    </dgm:pt>
    <dgm:pt modelId="{8B307539-1EA1-4D64-90A6-38EDAF5B5D16}">
      <dgm:prSet/>
      <dgm:spPr/>
      <dgm:t>
        <a:bodyPr/>
        <a:lstStyle/>
        <a:p>
          <a:r>
            <a:rPr lang="en-US"/>
            <a:t>This is achieved in several ways. The first method is by blurring or pixelating the image.</a:t>
          </a:r>
        </a:p>
      </dgm:t>
    </dgm:pt>
    <dgm:pt modelId="{764BDCE5-C6F3-4033-B02A-F05E5912A524}" type="parTrans" cxnId="{D5741DB7-1214-4682-85C8-0301C600C5BE}">
      <dgm:prSet/>
      <dgm:spPr/>
      <dgm:t>
        <a:bodyPr/>
        <a:lstStyle/>
        <a:p>
          <a:endParaRPr lang="en-US"/>
        </a:p>
      </dgm:t>
    </dgm:pt>
    <dgm:pt modelId="{F3C2F8AE-1EFC-4918-9B99-120088E8A31F}" type="sibTrans" cxnId="{D5741DB7-1214-4682-85C8-0301C600C5BE}">
      <dgm:prSet/>
      <dgm:spPr/>
      <dgm:t>
        <a:bodyPr/>
        <a:lstStyle/>
        <a:p>
          <a:endParaRPr lang="en-US"/>
        </a:p>
      </dgm:t>
    </dgm:pt>
    <dgm:pt modelId="{ADA1AD09-6780-4BFD-9708-09872EB6BA23}">
      <dgm:prSet/>
      <dgm:spPr/>
      <dgm:t>
        <a:bodyPr/>
        <a:lstStyle/>
        <a:p>
          <a:r>
            <a:rPr lang="en-US"/>
            <a:t>And other methods involve adding different identities to face images by maintaining all other factors like pose, expression, and illumination unchanged.</a:t>
          </a:r>
        </a:p>
      </dgm:t>
    </dgm:pt>
    <dgm:pt modelId="{9AEBE1A3-9652-4E13-952C-65AAF9C6A229}" type="parTrans" cxnId="{B7CE7BEE-C71F-4EC0-A50E-31BF68B49421}">
      <dgm:prSet/>
      <dgm:spPr/>
      <dgm:t>
        <a:bodyPr/>
        <a:lstStyle/>
        <a:p>
          <a:endParaRPr lang="en-US"/>
        </a:p>
      </dgm:t>
    </dgm:pt>
    <dgm:pt modelId="{3F877A31-2DCC-4E5B-9D3D-DACBD9B2C7B2}" type="sibTrans" cxnId="{B7CE7BEE-C71F-4EC0-A50E-31BF68B49421}">
      <dgm:prSet/>
      <dgm:spPr/>
      <dgm:t>
        <a:bodyPr/>
        <a:lstStyle/>
        <a:p>
          <a:endParaRPr lang="en-US"/>
        </a:p>
      </dgm:t>
    </dgm:pt>
    <dgm:pt modelId="{D1CD7B1D-34CB-4C42-B22F-1C1CD2B0524A}">
      <dgm:prSet/>
      <dgm:spPr/>
      <dgm:t>
        <a:bodyPr/>
        <a:lstStyle/>
        <a:p>
          <a:r>
            <a:rPr lang="en-US"/>
            <a:t>One possible option to achieve face de-identification could be through face identity swap.</a:t>
          </a:r>
        </a:p>
      </dgm:t>
    </dgm:pt>
    <dgm:pt modelId="{3075B5AB-129C-4328-B96D-AD34C83AB489}" type="parTrans" cxnId="{A01BCA51-2717-4300-ACBB-533829B077AF}">
      <dgm:prSet/>
      <dgm:spPr/>
      <dgm:t>
        <a:bodyPr/>
        <a:lstStyle/>
        <a:p>
          <a:endParaRPr lang="en-US"/>
        </a:p>
      </dgm:t>
    </dgm:pt>
    <dgm:pt modelId="{8C48B510-1B21-4CEE-B504-65CBCFE5242F}" type="sibTrans" cxnId="{A01BCA51-2717-4300-ACBB-533829B077AF}">
      <dgm:prSet/>
      <dgm:spPr/>
      <dgm:t>
        <a:bodyPr/>
        <a:lstStyle/>
        <a:p>
          <a:endParaRPr lang="en-US"/>
        </a:p>
      </dgm:t>
    </dgm:pt>
    <dgm:pt modelId="{B618CC93-0994-7943-B21F-420E9BCF76ED}" type="pres">
      <dgm:prSet presAssocID="{1FD9BBD9-530A-433C-AF8E-C3EE1A89C105}" presName="linearFlow" presStyleCnt="0">
        <dgm:presLayoutVars>
          <dgm:resizeHandles val="exact"/>
        </dgm:presLayoutVars>
      </dgm:prSet>
      <dgm:spPr/>
    </dgm:pt>
    <dgm:pt modelId="{62625584-BB8B-F043-81AC-32740F78CC24}" type="pres">
      <dgm:prSet presAssocID="{2C12DBFA-FFE9-47FF-BB2B-F32A7B5DD87C}" presName="node" presStyleLbl="node1" presStyleIdx="0" presStyleCnt="4">
        <dgm:presLayoutVars>
          <dgm:bulletEnabled val="1"/>
        </dgm:presLayoutVars>
      </dgm:prSet>
      <dgm:spPr/>
    </dgm:pt>
    <dgm:pt modelId="{817E9FCD-C045-3942-8A4A-30D13445ACE7}" type="pres">
      <dgm:prSet presAssocID="{28122A3F-3DA1-4396-8131-B86C541F73F6}" presName="sibTrans" presStyleLbl="sibTrans2D1" presStyleIdx="0" presStyleCnt="3"/>
      <dgm:spPr/>
    </dgm:pt>
    <dgm:pt modelId="{C0D815D0-CE2D-2841-814D-35AE7EC99177}" type="pres">
      <dgm:prSet presAssocID="{28122A3F-3DA1-4396-8131-B86C541F73F6}" presName="connectorText" presStyleLbl="sibTrans2D1" presStyleIdx="0" presStyleCnt="3"/>
      <dgm:spPr/>
    </dgm:pt>
    <dgm:pt modelId="{D6A28A2A-22B1-5A49-A591-E0154CA142C0}" type="pres">
      <dgm:prSet presAssocID="{8B307539-1EA1-4D64-90A6-38EDAF5B5D16}" presName="node" presStyleLbl="node1" presStyleIdx="1" presStyleCnt="4">
        <dgm:presLayoutVars>
          <dgm:bulletEnabled val="1"/>
        </dgm:presLayoutVars>
      </dgm:prSet>
      <dgm:spPr/>
    </dgm:pt>
    <dgm:pt modelId="{8F415C95-5397-6D4F-88FB-E9C9285D19B0}" type="pres">
      <dgm:prSet presAssocID="{F3C2F8AE-1EFC-4918-9B99-120088E8A31F}" presName="sibTrans" presStyleLbl="sibTrans2D1" presStyleIdx="1" presStyleCnt="3"/>
      <dgm:spPr/>
    </dgm:pt>
    <dgm:pt modelId="{1159573F-2404-FA47-BBFD-CDF0C7ECD6BE}" type="pres">
      <dgm:prSet presAssocID="{F3C2F8AE-1EFC-4918-9B99-120088E8A31F}" presName="connectorText" presStyleLbl="sibTrans2D1" presStyleIdx="1" presStyleCnt="3"/>
      <dgm:spPr/>
    </dgm:pt>
    <dgm:pt modelId="{D97947BC-6398-B242-AB33-EBA1F374495D}" type="pres">
      <dgm:prSet presAssocID="{ADA1AD09-6780-4BFD-9708-09872EB6BA23}" presName="node" presStyleLbl="node1" presStyleIdx="2" presStyleCnt="4">
        <dgm:presLayoutVars>
          <dgm:bulletEnabled val="1"/>
        </dgm:presLayoutVars>
      </dgm:prSet>
      <dgm:spPr/>
    </dgm:pt>
    <dgm:pt modelId="{957B2E46-F4D7-FA42-8DC1-8403E131E8B8}" type="pres">
      <dgm:prSet presAssocID="{3F877A31-2DCC-4E5B-9D3D-DACBD9B2C7B2}" presName="sibTrans" presStyleLbl="sibTrans2D1" presStyleIdx="2" presStyleCnt="3"/>
      <dgm:spPr/>
    </dgm:pt>
    <dgm:pt modelId="{FB24BCF1-7A6D-464D-AC0B-83D40295ABBE}" type="pres">
      <dgm:prSet presAssocID="{3F877A31-2DCC-4E5B-9D3D-DACBD9B2C7B2}" presName="connectorText" presStyleLbl="sibTrans2D1" presStyleIdx="2" presStyleCnt="3"/>
      <dgm:spPr/>
    </dgm:pt>
    <dgm:pt modelId="{23AAD44A-8E2A-BB41-888C-B7C72DF98158}" type="pres">
      <dgm:prSet presAssocID="{D1CD7B1D-34CB-4C42-B22F-1C1CD2B0524A}" presName="node" presStyleLbl="node1" presStyleIdx="3" presStyleCnt="4">
        <dgm:presLayoutVars>
          <dgm:bulletEnabled val="1"/>
        </dgm:presLayoutVars>
      </dgm:prSet>
      <dgm:spPr/>
    </dgm:pt>
  </dgm:ptLst>
  <dgm:cxnLst>
    <dgm:cxn modelId="{816DC210-654E-494A-B23F-591D3CFD16BB}" type="presOf" srcId="{28122A3F-3DA1-4396-8131-B86C541F73F6}" destId="{817E9FCD-C045-3942-8A4A-30D13445ACE7}" srcOrd="0" destOrd="0" presId="urn:microsoft.com/office/officeart/2005/8/layout/process2"/>
    <dgm:cxn modelId="{596A1C12-9290-6D46-AB73-5858762E1D09}" type="presOf" srcId="{3F877A31-2DCC-4E5B-9D3D-DACBD9B2C7B2}" destId="{957B2E46-F4D7-FA42-8DC1-8403E131E8B8}" srcOrd="0" destOrd="0" presId="urn:microsoft.com/office/officeart/2005/8/layout/process2"/>
    <dgm:cxn modelId="{5D4B1221-A671-9245-84F9-410BFA6A6D77}" type="presOf" srcId="{2C12DBFA-FFE9-47FF-BB2B-F32A7B5DD87C}" destId="{62625584-BB8B-F043-81AC-32740F78CC24}" srcOrd="0" destOrd="0" presId="urn:microsoft.com/office/officeart/2005/8/layout/process2"/>
    <dgm:cxn modelId="{5A0CC421-5283-DB46-BDCD-956F46DBE22A}" type="presOf" srcId="{28122A3F-3DA1-4396-8131-B86C541F73F6}" destId="{C0D815D0-CE2D-2841-814D-35AE7EC99177}" srcOrd="1" destOrd="0" presId="urn:microsoft.com/office/officeart/2005/8/layout/process2"/>
    <dgm:cxn modelId="{89670225-3778-924E-9565-868F6E080DF6}" type="presOf" srcId="{3F877A31-2DCC-4E5B-9D3D-DACBD9B2C7B2}" destId="{FB24BCF1-7A6D-464D-AC0B-83D40295ABBE}" srcOrd="1" destOrd="0" presId="urn:microsoft.com/office/officeart/2005/8/layout/process2"/>
    <dgm:cxn modelId="{9444F84A-60AA-AF47-AC51-0BA723744341}" type="presOf" srcId="{D1CD7B1D-34CB-4C42-B22F-1C1CD2B0524A}" destId="{23AAD44A-8E2A-BB41-888C-B7C72DF98158}" srcOrd="0" destOrd="0" presId="urn:microsoft.com/office/officeart/2005/8/layout/process2"/>
    <dgm:cxn modelId="{A01BCA51-2717-4300-ACBB-533829B077AF}" srcId="{1FD9BBD9-530A-433C-AF8E-C3EE1A89C105}" destId="{D1CD7B1D-34CB-4C42-B22F-1C1CD2B0524A}" srcOrd="3" destOrd="0" parTransId="{3075B5AB-129C-4328-B96D-AD34C83AB489}" sibTransId="{8C48B510-1B21-4CEE-B504-65CBCFE5242F}"/>
    <dgm:cxn modelId="{14ECEE62-BD7B-DF49-AA6E-012EE454333C}" type="presOf" srcId="{8B307539-1EA1-4D64-90A6-38EDAF5B5D16}" destId="{D6A28A2A-22B1-5A49-A591-E0154CA142C0}" srcOrd="0" destOrd="0" presId="urn:microsoft.com/office/officeart/2005/8/layout/process2"/>
    <dgm:cxn modelId="{2A92A1AD-909F-334F-8D90-CD0B6199065E}" type="presOf" srcId="{F3C2F8AE-1EFC-4918-9B99-120088E8A31F}" destId="{8F415C95-5397-6D4F-88FB-E9C9285D19B0}" srcOrd="0" destOrd="0" presId="urn:microsoft.com/office/officeart/2005/8/layout/process2"/>
    <dgm:cxn modelId="{D5741DB7-1214-4682-85C8-0301C600C5BE}" srcId="{1FD9BBD9-530A-433C-AF8E-C3EE1A89C105}" destId="{8B307539-1EA1-4D64-90A6-38EDAF5B5D16}" srcOrd="1" destOrd="0" parTransId="{764BDCE5-C6F3-4033-B02A-F05E5912A524}" sibTransId="{F3C2F8AE-1EFC-4918-9B99-120088E8A31F}"/>
    <dgm:cxn modelId="{D57D7EBE-F8BB-2546-8C01-00D9B4F67477}" type="presOf" srcId="{F3C2F8AE-1EFC-4918-9B99-120088E8A31F}" destId="{1159573F-2404-FA47-BBFD-CDF0C7ECD6BE}" srcOrd="1" destOrd="0" presId="urn:microsoft.com/office/officeart/2005/8/layout/process2"/>
    <dgm:cxn modelId="{6BFE2BC4-AA53-7747-8EA7-AFE36924DA1B}" type="presOf" srcId="{ADA1AD09-6780-4BFD-9708-09872EB6BA23}" destId="{D97947BC-6398-B242-AB33-EBA1F374495D}" srcOrd="0" destOrd="0" presId="urn:microsoft.com/office/officeart/2005/8/layout/process2"/>
    <dgm:cxn modelId="{ECAF0BD0-92E0-F54E-BBD0-3DBC2B9AEC86}" type="presOf" srcId="{1FD9BBD9-530A-433C-AF8E-C3EE1A89C105}" destId="{B618CC93-0994-7943-B21F-420E9BCF76ED}" srcOrd="0" destOrd="0" presId="urn:microsoft.com/office/officeart/2005/8/layout/process2"/>
    <dgm:cxn modelId="{B7CE7BEE-C71F-4EC0-A50E-31BF68B49421}" srcId="{1FD9BBD9-530A-433C-AF8E-C3EE1A89C105}" destId="{ADA1AD09-6780-4BFD-9708-09872EB6BA23}" srcOrd="2" destOrd="0" parTransId="{9AEBE1A3-9652-4E13-952C-65AAF9C6A229}" sibTransId="{3F877A31-2DCC-4E5B-9D3D-DACBD9B2C7B2}"/>
    <dgm:cxn modelId="{B9B0D4F9-B254-49C2-84D3-83114BB65EC5}" srcId="{1FD9BBD9-530A-433C-AF8E-C3EE1A89C105}" destId="{2C12DBFA-FFE9-47FF-BB2B-F32A7B5DD87C}" srcOrd="0" destOrd="0" parTransId="{01A33156-8E86-4193-8C2D-1FE666B68DDC}" sibTransId="{28122A3F-3DA1-4396-8131-B86C541F73F6}"/>
    <dgm:cxn modelId="{1F0BF67E-4209-D146-A4BA-FFDD07CD4BED}" type="presParOf" srcId="{B618CC93-0994-7943-B21F-420E9BCF76ED}" destId="{62625584-BB8B-F043-81AC-32740F78CC24}" srcOrd="0" destOrd="0" presId="urn:microsoft.com/office/officeart/2005/8/layout/process2"/>
    <dgm:cxn modelId="{6F3AA537-D2CB-C74C-8452-0CFAF23362B8}" type="presParOf" srcId="{B618CC93-0994-7943-B21F-420E9BCF76ED}" destId="{817E9FCD-C045-3942-8A4A-30D13445ACE7}" srcOrd="1" destOrd="0" presId="urn:microsoft.com/office/officeart/2005/8/layout/process2"/>
    <dgm:cxn modelId="{29017CBA-AFDD-5144-808B-E52C06C7B98E}" type="presParOf" srcId="{817E9FCD-C045-3942-8A4A-30D13445ACE7}" destId="{C0D815D0-CE2D-2841-814D-35AE7EC99177}" srcOrd="0" destOrd="0" presId="urn:microsoft.com/office/officeart/2005/8/layout/process2"/>
    <dgm:cxn modelId="{729CCB1B-FBBB-804C-98A4-8962E6446316}" type="presParOf" srcId="{B618CC93-0994-7943-B21F-420E9BCF76ED}" destId="{D6A28A2A-22B1-5A49-A591-E0154CA142C0}" srcOrd="2" destOrd="0" presId="urn:microsoft.com/office/officeart/2005/8/layout/process2"/>
    <dgm:cxn modelId="{8835CEEA-2E18-5748-8207-979421981492}" type="presParOf" srcId="{B618CC93-0994-7943-B21F-420E9BCF76ED}" destId="{8F415C95-5397-6D4F-88FB-E9C9285D19B0}" srcOrd="3" destOrd="0" presId="urn:microsoft.com/office/officeart/2005/8/layout/process2"/>
    <dgm:cxn modelId="{E2438218-8545-104B-9D18-B231396937E5}" type="presParOf" srcId="{8F415C95-5397-6D4F-88FB-E9C9285D19B0}" destId="{1159573F-2404-FA47-BBFD-CDF0C7ECD6BE}" srcOrd="0" destOrd="0" presId="urn:microsoft.com/office/officeart/2005/8/layout/process2"/>
    <dgm:cxn modelId="{30AE3347-11A4-C14A-A7A8-59DC3C730263}" type="presParOf" srcId="{B618CC93-0994-7943-B21F-420E9BCF76ED}" destId="{D97947BC-6398-B242-AB33-EBA1F374495D}" srcOrd="4" destOrd="0" presId="urn:microsoft.com/office/officeart/2005/8/layout/process2"/>
    <dgm:cxn modelId="{2C14BE73-ADA4-9F43-B910-806C6741802D}" type="presParOf" srcId="{B618CC93-0994-7943-B21F-420E9BCF76ED}" destId="{957B2E46-F4D7-FA42-8DC1-8403E131E8B8}" srcOrd="5" destOrd="0" presId="urn:microsoft.com/office/officeart/2005/8/layout/process2"/>
    <dgm:cxn modelId="{337B7515-7B26-4940-B5CA-00A1C0A78C5D}" type="presParOf" srcId="{957B2E46-F4D7-FA42-8DC1-8403E131E8B8}" destId="{FB24BCF1-7A6D-464D-AC0B-83D40295ABBE}" srcOrd="0" destOrd="0" presId="urn:microsoft.com/office/officeart/2005/8/layout/process2"/>
    <dgm:cxn modelId="{2279365E-7225-9644-84D3-B7317CA47D89}" type="presParOf" srcId="{B618CC93-0994-7943-B21F-420E9BCF76ED}" destId="{23AAD44A-8E2A-BB41-888C-B7C72DF98158}" srcOrd="6"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2966E92-2160-43DA-8A9E-E4C8FDD57D51}" type="doc">
      <dgm:prSet loTypeId="urn:microsoft.com/office/officeart/2005/8/layout/matrix3" loCatId="matrix" qsTypeId="urn:microsoft.com/office/officeart/2005/8/quickstyle/simple1" qsCatId="simple" csTypeId="urn:microsoft.com/office/officeart/2005/8/colors/colorful1" csCatId="colorful"/>
      <dgm:spPr/>
      <dgm:t>
        <a:bodyPr/>
        <a:lstStyle/>
        <a:p>
          <a:endParaRPr lang="en-US"/>
        </a:p>
      </dgm:t>
    </dgm:pt>
    <dgm:pt modelId="{C0FFD8A7-FBEF-4945-BCD4-672F46DC03BB}">
      <dgm:prSet/>
      <dgm:spPr/>
      <dgm:t>
        <a:bodyPr/>
        <a:lstStyle/>
        <a:p>
          <a:r>
            <a:rPr lang="en-US" dirty="0"/>
            <a:t>Entire Face synthesis – more research is needed in order to detect fake content in “</a:t>
          </a:r>
          <a:r>
            <a:rPr lang="en-US" dirty="0" err="1"/>
            <a:t>iFakeFaceDB</a:t>
          </a:r>
          <a:r>
            <a:rPr lang="en-US" dirty="0"/>
            <a:t>”, when GAN fingerprints are removed.</a:t>
          </a:r>
        </a:p>
      </dgm:t>
    </dgm:pt>
    <dgm:pt modelId="{15B43D4B-0CFD-43CB-AA32-C130EC490DF2}" type="parTrans" cxnId="{A17DF0BA-3AF3-4A22-88B5-55BC59D06B89}">
      <dgm:prSet/>
      <dgm:spPr/>
      <dgm:t>
        <a:bodyPr/>
        <a:lstStyle/>
        <a:p>
          <a:endParaRPr lang="en-US"/>
        </a:p>
      </dgm:t>
    </dgm:pt>
    <dgm:pt modelId="{D910A88C-6AC8-4A71-8474-700ADC97FD6B}" type="sibTrans" cxnId="{A17DF0BA-3AF3-4A22-88B5-55BC59D06B89}">
      <dgm:prSet/>
      <dgm:spPr/>
      <dgm:t>
        <a:bodyPr/>
        <a:lstStyle/>
        <a:p>
          <a:endParaRPr lang="en-US"/>
        </a:p>
      </dgm:t>
    </dgm:pt>
    <dgm:pt modelId="{B4204115-ED4F-4E30-823A-5606F7ADA753}">
      <dgm:prSet/>
      <dgm:spPr/>
      <dgm:t>
        <a:bodyPr/>
        <a:lstStyle/>
        <a:p>
          <a:r>
            <a:rPr lang="en-US" dirty="0"/>
            <a:t>Identity Swap: The approaches work great in detecting fakeness when the patterns are similar to the training data, but not so well ‘in the wild’.</a:t>
          </a:r>
        </a:p>
      </dgm:t>
    </dgm:pt>
    <dgm:pt modelId="{A807E1B1-3B9A-4B5F-BCF2-422CA5E8C647}" type="parTrans" cxnId="{47AA15FC-27C1-44C2-B5A3-C56EEF98BA0A}">
      <dgm:prSet/>
      <dgm:spPr/>
      <dgm:t>
        <a:bodyPr/>
        <a:lstStyle/>
        <a:p>
          <a:endParaRPr lang="en-US"/>
        </a:p>
      </dgm:t>
    </dgm:pt>
    <dgm:pt modelId="{D3B61239-D962-4662-826C-D603FA1E534C}" type="sibTrans" cxnId="{47AA15FC-27C1-44C2-B5A3-C56EEF98BA0A}">
      <dgm:prSet/>
      <dgm:spPr/>
      <dgm:t>
        <a:bodyPr/>
        <a:lstStyle/>
        <a:p>
          <a:endParaRPr lang="en-US"/>
        </a:p>
      </dgm:t>
    </dgm:pt>
    <dgm:pt modelId="{59170ED1-B62E-411F-B3DA-A45949480FCD}">
      <dgm:prSet/>
      <dgm:spPr/>
      <dgm:t>
        <a:bodyPr/>
        <a:lstStyle/>
        <a:p>
          <a:r>
            <a:rPr lang="en-US"/>
            <a:t>Attribute Manipulation: same aspect highlighted for the face synthesis. In addition to limited databases.</a:t>
          </a:r>
        </a:p>
      </dgm:t>
    </dgm:pt>
    <dgm:pt modelId="{12CD3CCA-46AC-4436-8DCF-69F995FA99BE}" type="parTrans" cxnId="{6B3146D1-1D4D-4D09-A5B9-9AD7512CE959}">
      <dgm:prSet/>
      <dgm:spPr/>
      <dgm:t>
        <a:bodyPr/>
        <a:lstStyle/>
        <a:p>
          <a:endParaRPr lang="en-US"/>
        </a:p>
      </dgm:t>
    </dgm:pt>
    <dgm:pt modelId="{DA3D7333-14C3-48E9-B4B3-9F6DDB230411}" type="sibTrans" cxnId="{6B3146D1-1D4D-4D09-A5B9-9AD7512CE959}">
      <dgm:prSet/>
      <dgm:spPr/>
      <dgm:t>
        <a:bodyPr/>
        <a:lstStyle/>
        <a:p>
          <a:endParaRPr lang="en-US"/>
        </a:p>
      </dgm:t>
    </dgm:pt>
    <dgm:pt modelId="{BE75599F-3A50-47DE-B67D-22EFF48ED6E6}">
      <dgm:prSet/>
      <dgm:spPr/>
      <dgm:t>
        <a:bodyPr/>
        <a:lstStyle/>
        <a:p>
          <a:r>
            <a:rPr lang="en-US" dirty="0"/>
            <a:t>Expression Swap: Yet again the scarcity of databases in a problem. The only known one being ‘</a:t>
          </a:r>
          <a:r>
            <a:rPr lang="en-US" dirty="0" err="1"/>
            <a:t>FaceForensics</a:t>
          </a:r>
          <a:r>
            <a:rPr lang="en-US" dirty="0"/>
            <a:t>++’</a:t>
          </a:r>
        </a:p>
      </dgm:t>
    </dgm:pt>
    <dgm:pt modelId="{D6420631-A214-4E69-9D2E-349DB1B1EE50}" type="parTrans" cxnId="{58AECC92-9CBE-4A8A-8FDB-7AB248BDACDF}">
      <dgm:prSet/>
      <dgm:spPr/>
      <dgm:t>
        <a:bodyPr/>
        <a:lstStyle/>
        <a:p>
          <a:endParaRPr lang="en-US"/>
        </a:p>
      </dgm:t>
    </dgm:pt>
    <dgm:pt modelId="{7F6791A5-B358-4A87-A4AF-459ED03E77AC}" type="sibTrans" cxnId="{58AECC92-9CBE-4A8A-8FDB-7AB248BDACDF}">
      <dgm:prSet/>
      <dgm:spPr/>
      <dgm:t>
        <a:bodyPr/>
        <a:lstStyle/>
        <a:p>
          <a:endParaRPr lang="en-US"/>
        </a:p>
      </dgm:t>
    </dgm:pt>
    <dgm:pt modelId="{41E25BD0-43C1-FD43-B5D9-682B26296135}" type="pres">
      <dgm:prSet presAssocID="{82966E92-2160-43DA-8A9E-E4C8FDD57D51}" presName="matrix" presStyleCnt="0">
        <dgm:presLayoutVars>
          <dgm:chMax val="1"/>
          <dgm:dir/>
          <dgm:resizeHandles val="exact"/>
        </dgm:presLayoutVars>
      </dgm:prSet>
      <dgm:spPr/>
    </dgm:pt>
    <dgm:pt modelId="{31184AE3-A716-A644-84DB-97600B110DEA}" type="pres">
      <dgm:prSet presAssocID="{82966E92-2160-43DA-8A9E-E4C8FDD57D51}" presName="diamond" presStyleLbl="bgShp" presStyleIdx="0" presStyleCnt="1"/>
      <dgm:spPr/>
    </dgm:pt>
    <dgm:pt modelId="{E8B17D98-129A-9B41-99FB-D51E4FAC07D3}" type="pres">
      <dgm:prSet presAssocID="{82966E92-2160-43DA-8A9E-E4C8FDD57D51}" presName="quad1" presStyleLbl="node1" presStyleIdx="0" presStyleCnt="4">
        <dgm:presLayoutVars>
          <dgm:chMax val="0"/>
          <dgm:chPref val="0"/>
          <dgm:bulletEnabled val="1"/>
        </dgm:presLayoutVars>
      </dgm:prSet>
      <dgm:spPr/>
    </dgm:pt>
    <dgm:pt modelId="{A832A3C1-9242-7B42-A629-2270D4487599}" type="pres">
      <dgm:prSet presAssocID="{82966E92-2160-43DA-8A9E-E4C8FDD57D51}" presName="quad2" presStyleLbl="node1" presStyleIdx="1" presStyleCnt="4">
        <dgm:presLayoutVars>
          <dgm:chMax val="0"/>
          <dgm:chPref val="0"/>
          <dgm:bulletEnabled val="1"/>
        </dgm:presLayoutVars>
      </dgm:prSet>
      <dgm:spPr/>
    </dgm:pt>
    <dgm:pt modelId="{8036C648-5104-B34E-9A8C-DFE1C81592ED}" type="pres">
      <dgm:prSet presAssocID="{82966E92-2160-43DA-8A9E-E4C8FDD57D51}" presName="quad3" presStyleLbl="node1" presStyleIdx="2" presStyleCnt="4">
        <dgm:presLayoutVars>
          <dgm:chMax val="0"/>
          <dgm:chPref val="0"/>
          <dgm:bulletEnabled val="1"/>
        </dgm:presLayoutVars>
      </dgm:prSet>
      <dgm:spPr/>
    </dgm:pt>
    <dgm:pt modelId="{5D09F0B6-1191-474D-9062-CE580DC267A6}" type="pres">
      <dgm:prSet presAssocID="{82966E92-2160-43DA-8A9E-E4C8FDD57D51}" presName="quad4" presStyleLbl="node1" presStyleIdx="3" presStyleCnt="4">
        <dgm:presLayoutVars>
          <dgm:chMax val="0"/>
          <dgm:chPref val="0"/>
          <dgm:bulletEnabled val="1"/>
        </dgm:presLayoutVars>
      </dgm:prSet>
      <dgm:spPr/>
    </dgm:pt>
  </dgm:ptLst>
  <dgm:cxnLst>
    <dgm:cxn modelId="{2BA60720-FC89-224F-BC82-B902E158A6A5}" type="presOf" srcId="{59170ED1-B62E-411F-B3DA-A45949480FCD}" destId="{8036C648-5104-B34E-9A8C-DFE1C81592ED}" srcOrd="0" destOrd="0" presId="urn:microsoft.com/office/officeart/2005/8/layout/matrix3"/>
    <dgm:cxn modelId="{921BB829-F0D3-A14E-912A-FE3B1FE13792}" type="presOf" srcId="{82966E92-2160-43DA-8A9E-E4C8FDD57D51}" destId="{41E25BD0-43C1-FD43-B5D9-682B26296135}" srcOrd="0" destOrd="0" presId="urn:microsoft.com/office/officeart/2005/8/layout/matrix3"/>
    <dgm:cxn modelId="{6BD18C8F-DF87-FF42-B993-103F1528A4FF}" type="presOf" srcId="{BE75599F-3A50-47DE-B67D-22EFF48ED6E6}" destId="{5D09F0B6-1191-474D-9062-CE580DC267A6}" srcOrd="0" destOrd="0" presId="urn:microsoft.com/office/officeart/2005/8/layout/matrix3"/>
    <dgm:cxn modelId="{58AECC92-9CBE-4A8A-8FDB-7AB248BDACDF}" srcId="{82966E92-2160-43DA-8A9E-E4C8FDD57D51}" destId="{BE75599F-3A50-47DE-B67D-22EFF48ED6E6}" srcOrd="3" destOrd="0" parTransId="{D6420631-A214-4E69-9D2E-349DB1B1EE50}" sibTransId="{7F6791A5-B358-4A87-A4AF-459ED03E77AC}"/>
    <dgm:cxn modelId="{A17DF0BA-3AF3-4A22-88B5-55BC59D06B89}" srcId="{82966E92-2160-43DA-8A9E-E4C8FDD57D51}" destId="{C0FFD8A7-FBEF-4945-BCD4-672F46DC03BB}" srcOrd="0" destOrd="0" parTransId="{15B43D4B-0CFD-43CB-AA32-C130EC490DF2}" sibTransId="{D910A88C-6AC8-4A71-8474-700ADC97FD6B}"/>
    <dgm:cxn modelId="{6B3146D1-1D4D-4D09-A5B9-9AD7512CE959}" srcId="{82966E92-2160-43DA-8A9E-E4C8FDD57D51}" destId="{59170ED1-B62E-411F-B3DA-A45949480FCD}" srcOrd="2" destOrd="0" parTransId="{12CD3CCA-46AC-4436-8DCF-69F995FA99BE}" sibTransId="{DA3D7333-14C3-48E9-B4B3-9F6DDB230411}"/>
    <dgm:cxn modelId="{891F8EE8-A520-F147-879B-1BF404ACB87E}" type="presOf" srcId="{B4204115-ED4F-4E30-823A-5606F7ADA753}" destId="{A832A3C1-9242-7B42-A629-2270D4487599}" srcOrd="0" destOrd="0" presId="urn:microsoft.com/office/officeart/2005/8/layout/matrix3"/>
    <dgm:cxn modelId="{826FA8FA-2EFF-A147-9A46-A642789D9DE1}" type="presOf" srcId="{C0FFD8A7-FBEF-4945-BCD4-672F46DC03BB}" destId="{E8B17D98-129A-9B41-99FB-D51E4FAC07D3}" srcOrd="0" destOrd="0" presId="urn:microsoft.com/office/officeart/2005/8/layout/matrix3"/>
    <dgm:cxn modelId="{47AA15FC-27C1-44C2-B5A3-C56EEF98BA0A}" srcId="{82966E92-2160-43DA-8A9E-E4C8FDD57D51}" destId="{B4204115-ED4F-4E30-823A-5606F7ADA753}" srcOrd="1" destOrd="0" parTransId="{A807E1B1-3B9A-4B5F-BCF2-422CA5E8C647}" sibTransId="{D3B61239-D962-4662-826C-D603FA1E534C}"/>
    <dgm:cxn modelId="{E1AA3FD1-EDAE-2B49-BC91-0710337B8187}" type="presParOf" srcId="{41E25BD0-43C1-FD43-B5D9-682B26296135}" destId="{31184AE3-A716-A644-84DB-97600B110DEA}" srcOrd="0" destOrd="0" presId="urn:microsoft.com/office/officeart/2005/8/layout/matrix3"/>
    <dgm:cxn modelId="{451350A3-5705-0841-9948-0D6AFEC99341}" type="presParOf" srcId="{41E25BD0-43C1-FD43-B5D9-682B26296135}" destId="{E8B17D98-129A-9B41-99FB-D51E4FAC07D3}" srcOrd="1" destOrd="0" presId="urn:microsoft.com/office/officeart/2005/8/layout/matrix3"/>
    <dgm:cxn modelId="{48059442-23D2-5840-94AF-6C8DAB7E49FA}" type="presParOf" srcId="{41E25BD0-43C1-FD43-B5D9-682B26296135}" destId="{A832A3C1-9242-7B42-A629-2270D4487599}" srcOrd="2" destOrd="0" presId="urn:microsoft.com/office/officeart/2005/8/layout/matrix3"/>
    <dgm:cxn modelId="{9ABB5A66-4FD7-7846-9ADA-6528F280D3C5}" type="presParOf" srcId="{41E25BD0-43C1-FD43-B5D9-682B26296135}" destId="{8036C648-5104-B34E-9A8C-DFE1C81592ED}" srcOrd="3" destOrd="0" presId="urn:microsoft.com/office/officeart/2005/8/layout/matrix3"/>
    <dgm:cxn modelId="{009161B1-CABA-3843-BC91-5E254D728E12}" type="presParOf" srcId="{41E25BD0-43C1-FD43-B5D9-682B26296135}" destId="{5D09F0B6-1191-474D-9062-CE580DC267A6}" srcOrd="4" destOrd="0" presId="urn:microsoft.com/office/officeart/2005/8/layout/matrix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E0320B-42E0-6440-93E0-FED748429C83}">
      <dsp:nvSpPr>
        <dsp:cNvPr id="0" name=""/>
        <dsp:cNvSpPr/>
      </dsp:nvSpPr>
      <dsp:spPr>
        <a:xfrm>
          <a:off x="0" y="0"/>
          <a:ext cx="9083038" cy="121680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kern="1200" dirty="0"/>
            <a:t>Seen a politician say things they couldn’t have ever said or your favorite film actors in pornographic movies? </a:t>
          </a:r>
        </a:p>
      </dsp:txBody>
      <dsp:txXfrm>
        <a:off x="59399" y="59399"/>
        <a:ext cx="8964240" cy="1098002"/>
      </dsp:txXfrm>
    </dsp:sp>
    <dsp:sp modelId="{A4600712-FE85-EB49-AEBD-97D554F359FE}">
      <dsp:nvSpPr>
        <dsp:cNvPr id="0" name=""/>
        <dsp:cNvSpPr/>
      </dsp:nvSpPr>
      <dsp:spPr>
        <a:xfrm>
          <a:off x="0" y="2134588"/>
          <a:ext cx="9083038" cy="121680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0" kern="1200" dirty="0"/>
            <a:t>Well then, you have seen a “</a:t>
          </a:r>
          <a:r>
            <a:rPr lang="en-US" sz="2700" b="1" i="1" kern="1200" dirty="0" err="1"/>
            <a:t>DeepFake</a:t>
          </a:r>
          <a:r>
            <a:rPr lang="en-US" sz="2700" b="0" kern="1200" dirty="0"/>
            <a:t>”. </a:t>
          </a:r>
          <a:r>
            <a:rPr lang="en-US" sz="2700" b="0" i="1" kern="1200" dirty="0"/>
            <a:t>Call it an advanced 21st century Photoshop!</a:t>
          </a:r>
          <a:endParaRPr lang="en-US" sz="2700" b="0" kern="1200" dirty="0"/>
        </a:p>
      </dsp:txBody>
      <dsp:txXfrm>
        <a:off x="59399" y="2193987"/>
        <a:ext cx="8964240" cy="10980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9702A-BF9C-5040-808B-98C50A10EE72}">
      <dsp:nvSpPr>
        <dsp:cNvPr id="0" name=""/>
        <dsp:cNvSpPr/>
      </dsp:nvSpPr>
      <dsp:spPr>
        <a:xfrm>
          <a:off x="0" y="515345"/>
          <a:ext cx="6096000" cy="143339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Easy access of large-scale public databases</a:t>
          </a:r>
        </a:p>
      </dsp:txBody>
      <dsp:txXfrm>
        <a:off x="69973" y="585318"/>
        <a:ext cx="5956054" cy="1293450"/>
      </dsp:txXfrm>
    </dsp:sp>
    <dsp:sp modelId="{6736940C-A992-2340-965D-CD1D33F2EAF4}">
      <dsp:nvSpPr>
        <dsp:cNvPr id="0" name=""/>
        <dsp:cNvSpPr/>
      </dsp:nvSpPr>
      <dsp:spPr>
        <a:xfrm>
          <a:off x="0" y="2026501"/>
          <a:ext cx="6096000" cy="143339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t>progression of deep learning techniques that eliminate many manual editing steps – Autoencoders and GANs</a:t>
          </a:r>
        </a:p>
      </dsp:txBody>
      <dsp:txXfrm>
        <a:off x="69973" y="2096474"/>
        <a:ext cx="5956054" cy="1293450"/>
      </dsp:txXfrm>
    </dsp:sp>
    <dsp:sp modelId="{F0E76BE9-94A8-0B4A-905D-975548538AFF}">
      <dsp:nvSpPr>
        <dsp:cNvPr id="0" name=""/>
        <dsp:cNvSpPr/>
      </dsp:nvSpPr>
      <dsp:spPr>
        <a:xfrm>
          <a:off x="0" y="3537658"/>
          <a:ext cx="6096000" cy="143339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Applications such as FaceApp and ZAO allow even amateurs in the field to create fake images and videos</a:t>
          </a:r>
        </a:p>
      </dsp:txBody>
      <dsp:txXfrm>
        <a:off x="69973" y="3607631"/>
        <a:ext cx="5956054" cy="12934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FC372B-894E-984F-98E3-1D99E3A604EC}">
      <dsp:nvSpPr>
        <dsp:cNvPr id="0" name=""/>
        <dsp:cNvSpPr/>
      </dsp:nvSpPr>
      <dsp:spPr>
        <a:xfrm>
          <a:off x="0" y="0"/>
          <a:ext cx="60960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57EBDC-D91A-744F-80B4-43226AA9C548}">
      <dsp:nvSpPr>
        <dsp:cNvPr id="0" name=""/>
        <dsp:cNvSpPr/>
      </dsp:nvSpPr>
      <dsp:spPr>
        <a:xfrm>
          <a:off x="0" y="0"/>
          <a:ext cx="6096000" cy="1371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0" kern="1200" dirty="0">
              <a:latin typeface="+mj-lt"/>
            </a:rPr>
            <a:t>Deep learning-based technique to create fake images/videos by swapping a person’s face with that of another person</a:t>
          </a:r>
        </a:p>
      </dsp:txBody>
      <dsp:txXfrm>
        <a:off x="0" y="0"/>
        <a:ext cx="6096000" cy="1371599"/>
      </dsp:txXfrm>
    </dsp:sp>
    <dsp:sp modelId="{80E630EA-AAEB-EB49-9F16-5196BA291E91}">
      <dsp:nvSpPr>
        <dsp:cNvPr id="0" name=""/>
        <dsp:cNvSpPr/>
      </dsp:nvSpPr>
      <dsp:spPr>
        <a:xfrm>
          <a:off x="0" y="1371599"/>
          <a:ext cx="6096000" cy="0"/>
        </a:xfrm>
        <a:prstGeom prst="line">
          <a:avLst/>
        </a:prstGeom>
        <a:solidFill>
          <a:schemeClr val="accent2">
            <a:hueOff val="3066704"/>
            <a:satOff val="2970"/>
            <a:lumOff val="-1438"/>
            <a:alphaOff val="0"/>
          </a:schemeClr>
        </a:solidFill>
        <a:ln w="12700" cap="flat" cmpd="sng" algn="ctr">
          <a:solidFill>
            <a:schemeClr val="accent2">
              <a:hueOff val="3066704"/>
              <a:satOff val="2970"/>
              <a:lumOff val="-143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B1D119-09FF-FA4B-8EB7-DCF74AC05FEA}">
      <dsp:nvSpPr>
        <dsp:cNvPr id="0" name=""/>
        <dsp:cNvSpPr/>
      </dsp:nvSpPr>
      <dsp:spPr>
        <a:xfrm>
          <a:off x="0" y="1371599"/>
          <a:ext cx="6096000" cy="1371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0" kern="1200" dirty="0">
              <a:latin typeface="+mj-lt"/>
            </a:rPr>
            <a:t>The term originates after a reddit user who claimed to have turned celebrity faces into porn videos in late 2017.</a:t>
          </a:r>
        </a:p>
      </dsp:txBody>
      <dsp:txXfrm>
        <a:off x="0" y="1371599"/>
        <a:ext cx="6096000" cy="1371599"/>
      </dsp:txXfrm>
    </dsp:sp>
    <dsp:sp modelId="{0EEFB059-7342-464E-88FC-FB34AD05DC2C}">
      <dsp:nvSpPr>
        <dsp:cNvPr id="0" name=""/>
        <dsp:cNvSpPr/>
      </dsp:nvSpPr>
      <dsp:spPr>
        <a:xfrm>
          <a:off x="0" y="2743199"/>
          <a:ext cx="6096000" cy="0"/>
        </a:xfrm>
        <a:prstGeom prst="line">
          <a:avLst/>
        </a:prstGeom>
        <a:solidFill>
          <a:schemeClr val="accent2">
            <a:hueOff val="6133409"/>
            <a:satOff val="5940"/>
            <a:lumOff val="-2876"/>
            <a:alphaOff val="0"/>
          </a:schemeClr>
        </a:solidFill>
        <a:ln w="12700" cap="flat" cmpd="sng" algn="ctr">
          <a:solidFill>
            <a:schemeClr val="accent2">
              <a:hueOff val="6133409"/>
              <a:satOff val="5940"/>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172EFD-0780-6F4D-B911-1A7B5307DA57}">
      <dsp:nvSpPr>
        <dsp:cNvPr id="0" name=""/>
        <dsp:cNvSpPr/>
      </dsp:nvSpPr>
      <dsp:spPr>
        <a:xfrm>
          <a:off x="0" y="2743199"/>
          <a:ext cx="6096000" cy="1371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0" u="sng" kern="1200" dirty="0">
              <a:latin typeface="+mj-lt"/>
            </a:rPr>
            <a:t>Positive use cases</a:t>
          </a:r>
          <a:r>
            <a:rPr lang="en-US" sz="2500" b="0" kern="1200" dirty="0">
              <a:latin typeface="+mj-lt"/>
            </a:rPr>
            <a:t>: </a:t>
          </a:r>
        </a:p>
        <a:p>
          <a:pPr marL="0" lvl="0" indent="0" algn="l" defTabSz="1111250">
            <a:lnSpc>
              <a:spcPct val="90000"/>
            </a:lnSpc>
            <a:spcBef>
              <a:spcPct val="0"/>
            </a:spcBef>
            <a:spcAft>
              <a:spcPct val="35000"/>
            </a:spcAft>
            <a:buNone/>
          </a:pPr>
          <a:r>
            <a:rPr lang="en-US" sz="2500" b="0" kern="1200" dirty="0">
              <a:latin typeface="+mj-lt"/>
            </a:rPr>
            <a:t>education (more interactivity), video gaming and 3D modelling industries</a:t>
          </a:r>
        </a:p>
      </dsp:txBody>
      <dsp:txXfrm>
        <a:off x="0" y="2743199"/>
        <a:ext cx="6096000" cy="1371599"/>
      </dsp:txXfrm>
    </dsp:sp>
    <dsp:sp modelId="{6D60558B-DFB4-2346-A15E-2D3B64D79F20}">
      <dsp:nvSpPr>
        <dsp:cNvPr id="0" name=""/>
        <dsp:cNvSpPr/>
      </dsp:nvSpPr>
      <dsp:spPr>
        <a:xfrm>
          <a:off x="0" y="4114799"/>
          <a:ext cx="6096000" cy="0"/>
        </a:xfrm>
        <a:prstGeom prst="line">
          <a:avLst/>
        </a:prstGeom>
        <a:solidFill>
          <a:schemeClr val="accent2">
            <a:hueOff val="9200113"/>
            <a:satOff val="8910"/>
            <a:lumOff val="-4314"/>
            <a:alphaOff val="0"/>
          </a:schemeClr>
        </a:solidFill>
        <a:ln w="12700" cap="flat" cmpd="sng" algn="ctr">
          <a:solidFill>
            <a:schemeClr val="accent2">
              <a:hueOff val="9200113"/>
              <a:satOff val="8910"/>
              <a:lumOff val="-4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D8BB6A-CA05-7F4E-B80D-2396E91F4243}">
      <dsp:nvSpPr>
        <dsp:cNvPr id="0" name=""/>
        <dsp:cNvSpPr/>
      </dsp:nvSpPr>
      <dsp:spPr>
        <a:xfrm>
          <a:off x="0" y="4114799"/>
          <a:ext cx="6096000" cy="1371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en-US" sz="2500" b="0" u="sng" kern="1200" dirty="0">
              <a:latin typeface="+mj-lt"/>
            </a:rPr>
            <a:t>Negative use cases</a:t>
          </a:r>
          <a:r>
            <a:rPr lang="en-US" sz="2500" b="0" kern="1200" dirty="0">
              <a:latin typeface="+mj-lt"/>
            </a:rPr>
            <a:t>: </a:t>
          </a:r>
        </a:p>
        <a:p>
          <a:pPr marL="0" lvl="0" indent="0" algn="l" defTabSz="1111250">
            <a:lnSpc>
              <a:spcPct val="90000"/>
            </a:lnSpc>
            <a:spcBef>
              <a:spcPct val="0"/>
            </a:spcBef>
            <a:spcAft>
              <a:spcPct val="35000"/>
            </a:spcAft>
            <a:buNone/>
          </a:pPr>
          <a:r>
            <a:rPr lang="en-US" sz="2500" b="0" kern="1200" dirty="0">
              <a:latin typeface="+mj-lt"/>
            </a:rPr>
            <a:t>Pornography, financial fraud, politics, hoaxes, fake news and many more</a:t>
          </a:r>
        </a:p>
      </dsp:txBody>
      <dsp:txXfrm>
        <a:off x="0" y="4114799"/>
        <a:ext cx="6096000" cy="13715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8E76AD-33B7-7C4E-AB54-279433E551D6}">
      <dsp:nvSpPr>
        <dsp:cNvPr id="0" name=""/>
        <dsp:cNvSpPr/>
      </dsp:nvSpPr>
      <dsp:spPr>
        <a:xfrm>
          <a:off x="0" y="94968"/>
          <a:ext cx="7840980" cy="114864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Some techniques analyzed the internal GAN pipeline in order to detect the differences between real and fake images while some others prioritized the color differences.</a:t>
          </a:r>
        </a:p>
      </dsp:txBody>
      <dsp:txXfrm>
        <a:off x="56072" y="151040"/>
        <a:ext cx="7728836" cy="1036503"/>
      </dsp:txXfrm>
    </dsp:sp>
    <dsp:sp modelId="{C201A0CB-9EA3-984F-9D4E-8073D649ECA7}">
      <dsp:nvSpPr>
        <dsp:cNvPr id="0" name=""/>
        <dsp:cNvSpPr/>
      </dsp:nvSpPr>
      <dsp:spPr>
        <a:xfrm>
          <a:off x="0" y="1292576"/>
          <a:ext cx="7840980" cy="114864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An approach called “</a:t>
          </a:r>
          <a:r>
            <a:rPr lang="en-US" sz="1700" b="1" kern="1200"/>
            <a:t>FakeSpoter</a:t>
          </a:r>
          <a:r>
            <a:rPr lang="en-US" sz="1700" kern="1200"/>
            <a:t>” – captured the neuron behaviour. The neuron activation patterns between different layers help record hidden features important for manipulation detection. For classification, the researchers mostly used KNN, SVM and LDA.</a:t>
          </a:r>
        </a:p>
      </dsp:txBody>
      <dsp:txXfrm>
        <a:off x="56072" y="1348648"/>
        <a:ext cx="7728836" cy="1036503"/>
      </dsp:txXfrm>
    </dsp:sp>
    <dsp:sp modelId="{6246C1BB-7655-D044-9583-8192D5BC87DF}">
      <dsp:nvSpPr>
        <dsp:cNvPr id="0" name=""/>
        <dsp:cNvSpPr/>
      </dsp:nvSpPr>
      <dsp:spPr>
        <a:xfrm>
          <a:off x="0" y="2490183"/>
          <a:ext cx="7840980" cy="114864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Attention methods were also employed to further up the detection process. The best results were obtained by using CNN with attention mechanisms. The researchers used CNN models like XceptionNet and VGG 16 achieving a 100% AUC and 0.1% EER.</a:t>
          </a:r>
          <a:br>
            <a:rPr lang="en-US" sz="1700" kern="1200"/>
          </a:br>
          <a:endParaRPr lang="en-US" sz="1700" kern="1200"/>
        </a:p>
      </dsp:txBody>
      <dsp:txXfrm>
        <a:off x="56072" y="2546255"/>
        <a:ext cx="7728836" cy="10365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43C66D-104A-3941-A609-500F6BBDE9B4}">
      <dsp:nvSpPr>
        <dsp:cNvPr id="0" name=""/>
        <dsp:cNvSpPr/>
      </dsp:nvSpPr>
      <dsp:spPr>
        <a:xfrm>
          <a:off x="0" y="127679"/>
          <a:ext cx="6812280" cy="1076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Approaches used to detect fake videos include –</a:t>
          </a:r>
        </a:p>
      </dsp:txBody>
      <dsp:txXfrm>
        <a:off x="52546" y="180225"/>
        <a:ext cx="6707188" cy="971308"/>
      </dsp:txXfrm>
    </dsp:sp>
    <dsp:sp modelId="{15017938-75EA-A54D-B599-00925BD379D2}">
      <dsp:nvSpPr>
        <dsp:cNvPr id="0" name=""/>
        <dsp:cNvSpPr/>
      </dsp:nvSpPr>
      <dsp:spPr>
        <a:xfrm>
          <a:off x="0" y="1250159"/>
          <a:ext cx="6812280" cy="1076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Recording inconsistencies between lip movement and audio, Mel-Frequency Cepstral Coefficients (MFCCs) were taken as audio features and distance between the lip landmark for the visual features. PCA for dimensionality reduction and RNNs based on LSTM were employed to detect fake videos.</a:t>
          </a:r>
        </a:p>
      </dsp:txBody>
      <dsp:txXfrm>
        <a:off x="52546" y="1302705"/>
        <a:ext cx="6707188" cy="971308"/>
      </dsp:txXfrm>
    </dsp:sp>
    <dsp:sp modelId="{24987E5E-26FC-DD4D-9F2B-8E9ABC849BF7}">
      <dsp:nvSpPr>
        <dsp:cNvPr id="0" name=""/>
        <dsp:cNvSpPr/>
      </dsp:nvSpPr>
      <dsp:spPr>
        <a:xfrm>
          <a:off x="0" y="2372640"/>
          <a:ext cx="6812280" cy="1076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Simple visual features such as eye color, missing reflections, missing elements between eye and teeth areas were used with Logistic Regression and MLP.</a:t>
          </a:r>
        </a:p>
      </dsp:txBody>
      <dsp:txXfrm>
        <a:off x="52546" y="2425186"/>
        <a:ext cx="6707188" cy="971308"/>
      </dsp:txXfrm>
    </dsp:sp>
    <dsp:sp modelId="{AAFE625A-7948-0D43-A28B-AD76DB9B4F40}">
      <dsp:nvSpPr>
        <dsp:cNvPr id="0" name=""/>
        <dsp:cNvSpPr/>
      </dsp:nvSpPr>
      <dsp:spPr>
        <a:xfrm>
          <a:off x="0" y="3495120"/>
          <a:ext cx="6812280" cy="1076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Some other approaches employed features such as facial expressions and head movement, Deep-Vision considered eye blinking patterns between the real and fake images.</a:t>
          </a:r>
        </a:p>
      </dsp:txBody>
      <dsp:txXfrm>
        <a:off x="52546" y="3547666"/>
        <a:ext cx="6707188" cy="971308"/>
      </dsp:txXfrm>
    </dsp:sp>
    <dsp:sp modelId="{55A19D39-F4C1-4F49-81A3-834277BD7DC5}">
      <dsp:nvSpPr>
        <dsp:cNvPr id="0" name=""/>
        <dsp:cNvSpPr/>
      </dsp:nvSpPr>
      <dsp:spPr>
        <a:xfrm>
          <a:off x="0" y="4617600"/>
          <a:ext cx="6812280" cy="10764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Another approach worth mentioning is based on mesoscopic and steganalysis features which achieved an accuracy of 98.4% and was considered for the best performance. It was also tested against unseen data and proved to be robust.</a:t>
          </a:r>
          <a:br>
            <a:rPr lang="en-US" sz="1600" kern="1200" dirty="0"/>
          </a:br>
          <a:endParaRPr lang="en-US" sz="1600" kern="1200" dirty="0"/>
        </a:p>
      </dsp:txBody>
      <dsp:txXfrm>
        <a:off x="52546" y="4670146"/>
        <a:ext cx="6707188" cy="97130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625584-BB8B-F043-81AC-32740F78CC24}">
      <dsp:nvSpPr>
        <dsp:cNvPr id="0" name=""/>
        <dsp:cNvSpPr/>
      </dsp:nvSpPr>
      <dsp:spPr>
        <a:xfrm>
          <a:off x="2627395" y="2678"/>
          <a:ext cx="3215440" cy="9965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This method removes all identity information from an image or video, thus protecting the privacy of the person in context.</a:t>
          </a:r>
        </a:p>
      </dsp:txBody>
      <dsp:txXfrm>
        <a:off x="2656583" y="31866"/>
        <a:ext cx="3157064" cy="938177"/>
      </dsp:txXfrm>
    </dsp:sp>
    <dsp:sp modelId="{817E9FCD-C045-3942-8A4A-30D13445ACE7}">
      <dsp:nvSpPr>
        <dsp:cNvPr id="0" name=""/>
        <dsp:cNvSpPr/>
      </dsp:nvSpPr>
      <dsp:spPr>
        <a:xfrm rot="5400000">
          <a:off x="4048261" y="1024145"/>
          <a:ext cx="373707" cy="4484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4100581" y="1061515"/>
        <a:ext cx="269068" cy="261595"/>
      </dsp:txXfrm>
    </dsp:sp>
    <dsp:sp modelId="{D6A28A2A-22B1-5A49-A591-E0154CA142C0}">
      <dsp:nvSpPr>
        <dsp:cNvPr id="0" name=""/>
        <dsp:cNvSpPr/>
      </dsp:nvSpPr>
      <dsp:spPr>
        <a:xfrm>
          <a:off x="2627395" y="1497508"/>
          <a:ext cx="3215440" cy="9965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This is achieved in several ways. The first method is by blurring or pixelating the image.</a:t>
          </a:r>
        </a:p>
      </dsp:txBody>
      <dsp:txXfrm>
        <a:off x="2656583" y="1526696"/>
        <a:ext cx="3157064" cy="938177"/>
      </dsp:txXfrm>
    </dsp:sp>
    <dsp:sp modelId="{8F415C95-5397-6D4F-88FB-E9C9285D19B0}">
      <dsp:nvSpPr>
        <dsp:cNvPr id="0" name=""/>
        <dsp:cNvSpPr/>
      </dsp:nvSpPr>
      <dsp:spPr>
        <a:xfrm rot="5400000">
          <a:off x="4048261" y="2518975"/>
          <a:ext cx="373707" cy="4484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4100581" y="2556345"/>
        <a:ext cx="269068" cy="261595"/>
      </dsp:txXfrm>
    </dsp:sp>
    <dsp:sp modelId="{D97947BC-6398-B242-AB33-EBA1F374495D}">
      <dsp:nvSpPr>
        <dsp:cNvPr id="0" name=""/>
        <dsp:cNvSpPr/>
      </dsp:nvSpPr>
      <dsp:spPr>
        <a:xfrm>
          <a:off x="2627395" y="2992338"/>
          <a:ext cx="3215440" cy="9965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And other methods involve adding different identities to face images by maintaining all other factors like pose, expression, and illumination unchanged.</a:t>
          </a:r>
        </a:p>
      </dsp:txBody>
      <dsp:txXfrm>
        <a:off x="2656583" y="3021526"/>
        <a:ext cx="3157064" cy="938177"/>
      </dsp:txXfrm>
    </dsp:sp>
    <dsp:sp modelId="{957B2E46-F4D7-FA42-8DC1-8403E131E8B8}">
      <dsp:nvSpPr>
        <dsp:cNvPr id="0" name=""/>
        <dsp:cNvSpPr/>
      </dsp:nvSpPr>
      <dsp:spPr>
        <a:xfrm rot="5400000">
          <a:off x="4048261" y="4013805"/>
          <a:ext cx="373707" cy="4484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5400000">
        <a:off x="4100581" y="4051175"/>
        <a:ext cx="269068" cy="261595"/>
      </dsp:txXfrm>
    </dsp:sp>
    <dsp:sp modelId="{23AAD44A-8E2A-BB41-888C-B7C72DF98158}">
      <dsp:nvSpPr>
        <dsp:cNvPr id="0" name=""/>
        <dsp:cNvSpPr/>
      </dsp:nvSpPr>
      <dsp:spPr>
        <a:xfrm>
          <a:off x="2627395" y="4487167"/>
          <a:ext cx="3215440" cy="99655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a:t>One possible option to achieve face de-identification could be through face identity swap.</a:t>
          </a:r>
        </a:p>
      </dsp:txBody>
      <dsp:txXfrm>
        <a:off x="2656583" y="4516355"/>
        <a:ext cx="3157064" cy="93817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184AE3-A716-A644-84DB-97600B110DEA}">
      <dsp:nvSpPr>
        <dsp:cNvPr id="0" name=""/>
        <dsp:cNvSpPr/>
      </dsp:nvSpPr>
      <dsp:spPr>
        <a:xfrm>
          <a:off x="0" y="201445"/>
          <a:ext cx="6029993" cy="6029993"/>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B17D98-129A-9B41-99FB-D51E4FAC07D3}">
      <dsp:nvSpPr>
        <dsp:cNvPr id="0" name=""/>
        <dsp:cNvSpPr/>
      </dsp:nvSpPr>
      <dsp:spPr>
        <a:xfrm>
          <a:off x="572849" y="774294"/>
          <a:ext cx="2351697" cy="235169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Entire Face synthesis – more research is needed in order to detect fake content in “</a:t>
          </a:r>
          <a:r>
            <a:rPr lang="en-US" sz="1800" kern="1200" dirty="0" err="1"/>
            <a:t>iFakeFaceDB</a:t>
          </a:r>
          <a:r>
            <a:rPr lang="en-US" sz="1800" kern="1200" dirty="0"/>
            <a:t>”, when GAN fingerprints are removed.</a:t>
          </a:r>
        </a:p>
      </dsp:txBody>
      <dsp:txXfrm>
        <a:off x="687649" y="889094"/>
        <a:ext cx="2122097" cy="2122097"/>
      </dsp:txXfrm>
    </dsp:sp>
    <dsp:sp modelId="{A832A3C1-9242-7B42-A629-2270D4487599}">
      <dsp:nvSpPr>
        <dsp:cNvPr id="0" name=""/>
        <dsp:cNvSpPr/>
      </dsp:nvSpPr>
      <dsp:spPr>
        <a:xfrm>
          <a:off x="3105446" y="774294"/>
          <a:ext cx="2351697" cy="2351697"/>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Identity Swap: The approaches work great in detecting fakeness when the patterns are similar to the training data, but not so well ‘in the wild’.</a:t>
          </a:r>
        </a:p>
      </dsp:txBody>
      <dsp:txXfrm>
        <a:off x="3220246" y="889094"/>
        <a:ext cx="2122097" cy="2122097"/>
      </dsp:txXfrm>
    </dsp:sp>
    <dsp:sp modelId="{8036C648-5104-B34E-9A8C-DFE1C81592ED}">
      <dsp:nvSpPr>
        <dsp:cNvPr id="0" name=""/>
        <dsp:cNvSpPr/>
      </dsp:nvSpPr>
      <dsp:spPr>
        <a:xfrm>
          <a:off x="572849" y="3306891"/>
          <a:ext cx="2351697" cy="2351697"/>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Attribute Manipulation: same aspect highlighted for the face synthesis. In addition to limited databases.</a:t>
          </a:r>
        </a:p>
      </dsp:txBody>
      <dsp:txXfrm>
        <a:off x="687649" y="3421691"/>
        <a:ext cx="2122097" cy="2122097"/>
      </dsp:txXfrm>
    </dsp:sp>
    <dsp:sp modelId="{5D09F0B6-1191-474D-9062-CE580DC267A6}">
      <dsp:nvSpPr>
        <dsp:cNvPr id="0" name=""/>
        <dsp:cNvSpPr/>
      </dsp:nvSpPr>
      <dsp:spPr>
        <a:xfrm>
          <a:off x="3105446" y="3306891"/>
          <a:ext cx="2351697" cy="235169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Expression Swap: Yet again the scarcity of databases in a problem. The only known one being ‘</a:t>
          </a:r>
          <a:r>
            <a:rPr lang="en-US" sz="1800" kern="1200" dirty="0" err="1"/>
            <a:t>FaceForensics</a:t>
          </a:r>
          <a:r>
            <a:rPr lang="en-US" sz="1800" kern="1200" dirty="0"/>
            <a:t>++’</a:t>
          </a:r>
        </a:p>
      </dsp:txBody>
      <dsp:txXfrm>
        <a:off x="3220246" y="3421691"/>
        <a:ext cx="2122097" cy="212209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svg>
</file>

<file path=ppt/media/image2.png>
</file>

<file path=ppt/media/image3.png>
</file>

<file path=ppt/media/image4.png>
</file>

<file path=ppt/media/image5.png>
</file>

<file path=ppt/media/image6.png>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4/23/21</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70857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4/23/21</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48935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4/23/21</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747825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4/23/21</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4044397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4/23/21</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764333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4/23/21</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13081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4/23/21</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92864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4/23/21</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113362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4/23/21</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910120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4/23/21</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55293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4/23/21</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38024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4/23/21</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106680485"/>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rxiv.org/pdf/2001.00179.pdf"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NbedWhzx1rs"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christoph-busch.de/projects-mad.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6.xml.rels><?xml version="1.0" encoding="UTF-8" standalone="yes"?>
<Relationships xmlns="http://schemas.openxmlformats.org/package/2006/relationships"><Relationship Id="rId2" Type="http://schemas.openxmlformats.org/officeDocument/2006/relationships/hyperlink" Target="https://www.youtube.com/watch?v=cQ54GDm1eL0"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1" name="Rectangle 80">
            <a:extLst>
              <a:ext uri="{FF2B5EF4-FFF2-40B4-BE49-F238E27FC236}">
                <a16:creationId xmlns:a16="http://schemas.microsoft.com/office/drawing/2014/main" id="{BF642132-805A-497E-9C84-8D6774339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F1E7F1DA-407F-41FD-AC0F-D9CAD11876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0" y="685800"/>
            <a:ext cx="47244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08502E-746C-B14F-91B7-4BBEFA92E4B9}"/>
              </a:ext>
            </a:extLst>
          </p:cNvPr>
          <p:cNvSpPr>
            <a:spLocks noGrp="1"/>
          </p:cNvSpPr>
          <p:nvPr>
            <p:ph type="ctrTitle"/>
          </p:nvPr>
        </p:nvSpPr>
        <p:spPr>
          <a:xfrm>
            <a:off x="7178040" y="1220086"/>
            <a:ext cx="3931920" cy="2360429"/>
          </a:xfrm>
        </p:spPr>
        <p:txBody>
          <a:bodyPr>
            <a:normAutofit/>
          </a:bodyPr>
          <a:lstStyle/>
          <a:p>
            <a:r>
              <a:rPr lang="en-US" sz="3100" dirty="0">
                <a:solidFill>
                  <a:schemeClr val="bg2"/>
                </a:solidFill>
              </a:rPr>
              <a:t>Real or Reel? The Bane of Deep Learning!</a:t>
            </a:r>
            <a:br>
              <a:rPr lang="en-US" sz="3100" dirty="0">
                <a:solidFill>
                  <a:schemeClr val="bg2"/>
                </a:solidFill>
              </a:rPr>
            </a:br>
            <a:endParaRPr lang="en-US" sz="3100" dirty="0">
              <a:solidFill>
                <a:schemeClr val="bg2"/>
              </a:solidFill>
            </a:endParaRPr>
          </a:p>
        </p:txBody>
      </p:sp>
      <p:sp>
        <p:nvSpPr>
          <p:cNvPr id="3" name="Subtitle 2">
            <a:extLst>
              <a:ext uri="{FF2B5EF4-FFF2-40B4-BE49-F238E27FC236}">
                <a16:creationId xmlns:a16="http://schemas.microsoft.com/office/drawing/2014/main" id="{8071B754-F59C-2848-A966-2D41D1C671B6}"/>
              </a:ext>
            </a:extLst>
          </p:cNvPr>
          <p:cNvSpPr>
            <a:spLocks noGrp="1"/>
          </p:cNvSpPr>
          <p:nvPr>
            <p:ph type="subTitle" idx="1"/>
          </p:nvPr>
        </p:nvSpPr>
        <p:spPr>
          <a:xfrm>
            <a:off x="7360921" y="3237615"/>
            <a:ext cx="3390900" cy="1371601"/>
          </a:xfrm>
        </p:spPr>
        <p:txBody>
          <a:bodyPr>
            <a:noAutofit/>
          </a:bodyPr>
          <a:lstStyle/>
          <a:p>
            <a:pPr>
              <a:lnSpc>
                <a:spcPct val="90000"/>
              </a:lnSpc>
            </a:pPr>
            <a:r>
              <a:rPr lang="en-US" sz="1800" dirty="0">
                <a:solidFill>
                  <a:schemeClr val="bg2"/>
                </a:solidFill>
              </a:rPr>
              <a:t>CMPE 202 – Deep Learning</a:t>
            </a:r>
          </a:p>
          <a:p>
            <a:pPr>
              <a:lnSpc>
                <a:spcPct val="90000"/>
              </a:lnSpc>
            </a:pPr>
            <a:r>
              <a:rPr lang="en-US" sz="1800" dirty="0" err="1">
                <a:solidFill>
                  <a:schemeClr val="bg2"/>
                </a:solidFill>
              </a:rPr>
              <a:t>Arpitha</a:t>
            </a:r>
            <a:r>
              <a:rPr lang="en-US" sz="1800" dirty="0">
                <a:solidFill>
                  <a:schemeClr val="bg2"/>
                </a:solidFill>
              </a:rPr>
              <a:t> </a:t>
            </a:r>
            <a:r>
              <a:rPr lang="en-US" sz="1800" dirty="0" err="1">
                <a:solidFill>
                  <a:schemeClr val="bg2"/>
                </a:solidFill>
              </a:rPr>
              <a:t>Gurumurthy</a:t>
            </a:r>
            <a:endParaRPr lang="en-US" sz="1800" dirty="0">
              <a:solidFill>
                <a:schemeClr val="bg2"/>
              </a:solidFill>
            </a:endParaRPr>
          </a:p>
          <a:p>
            <a:pPr>
              <a:lnSpc>
                <a:spcPct val="90000"/>
              </a:lnSpc>
            </a:pPr>
            <a:r>
              <a:rPr lang="en-US" sz="1800" dirty="0">
                <a:solidFill>
                  <a:schemeClr val="bg2"/>
                </a:solidFill>
              </a:rPr>
              <a:t>014642290</a:t>
            </a:r>
          </a:p>
          <a:p>
            <a:pPr>
              <a:lnSpc>
                <a:spcPct val="90000"/>
              </a:lnSpc>
            </a:pPr>
            <a:r>
              <a:rPr lang="en-US" sz="1800" dirty="0">
                <a:solidFill>
                  <a:schemeClr val="bg2"/>
                </a:solidFill>
              </a:rPr>
              <a:t>Research Paper reference:</a:t>
            </a:r>
          </a:p>
          <a:p>
            <a:pPr>
              <a:lnSpc>
                <a:spcPct val="90000"/>
              </a:lnSpc>
            </a:pPr>
            <a:r>
              <a:rPr lang="en-US" sz="1800" dirty="0" err="1">
                <a:solidFill>
                  <a:schemeClr val="bg2"/>
                </a:solidFill>
              </a:rPr>
              <a:t>DeepFakes</a:t>
            </a:r>
            <a:r>
              <a:rPr lang="en-US" sz="1800" dirty="0">
                <a:solidFill>
                  <a:schemeClr val="bg2"/>
                </a:solidFill>
              </a:rPr>
              <a:t> and Beyond: A Survey of Face Manipulation and Fake Detection</a:t>
            </a:r>
          </a:p>
          <a:p>
            <a:pPr>
              <a:lnSpc>
                <a:spcPct val="90000"/>
              </a:lnSpc>
            </a:pPr>
            <a:r>
              <a:rPr lang="en-US" sz="1800" dirty="0">
                <a:solidFill>
                  <a:schemeClr val="bg2"/>
                </a:solidFill>
                <a:hlinkClick r:id="rId2">
                  <a:extLst>
                    <a:ext uri="{A12FA001-AC4F-418D-AE19-62706E023703}">
                      <ahyp:hlinkClr xmlns:ahyp="http://schemas.microsoft.com/office/drawing/2018/hyperlinkcolor" val="tx"/>
                    </a:ext>
                  </a:extLst>
                </a:hlinkClick>
              </a:rPr>
              <a:t>https://arxiv.org/pdf/2001.00179.pdf</a:t>
            </a:r>
            <a:endParaRPr lang="en-US" sz="1800" dirty="0">
              <a:solidFill>
                <a:schemeClr val="bg2"/>
              </a:solidFill>
            </a:endParaRPr>
          </a:p>
          <a:p>
            <a:pPr>
              <a:lnSpc>
                <a:spcPct val="90000"/>
              </a:lnSpc>
            </a:pPr>
            <a:endParaRPr lang="en-US" sz="1800" dirty="0">
              <a:solidFill>
                <a:schemeClr val="bg2"/>
              </a:solidFill>
            </a:endParaRPr>
          </a:p>
        </p:txBody>
      </p:sp>
      <p:pic>
        <p:nvPicPr>
          <p:cNvPr id="5" name="Picture 4">
            <a:extLst>
              <a:ext uri="{FF2B5EF4-FFF2-40B4-BE49-F238E27FC236}">
                <a16:creationId xmlns:a16="http://schemas.microsoft.com/office/drawing/2014/main" id="{77265229-A57D-1E41-BB35-3FC00F0A55BF}"/>
              </a:ext>
            </a:extLst>
          </p:cNvPr>
          <p:cNvPicPr>
            <a:picLocks noChangeAspect="1"/>
          </p:cNvPicPr>
          <p:nvPr/>
        </p:nvPicPr>
        <p:blipFill rotWithShape="1">
          <a:blip r:embed="rId3"/>
          <a:srcRect l="13139" r="36639"/>
          <a:stretch/>
        </p:blipFill>
        <p:spPr>
          <a:xfrm>
            <a:off x="1" y="10"/>
            <a:ext cx="6096000" cy="6857990"/>
          </a:xfrm>
          <a:prstGeom prst="rect">
            <a:avLst/>
          </a:prstGeom>
        </p:spPr>
      </p:pic>
    </p:spTree>
    <p:extLst>
      <p:ext uri="{BB962C8B-B14F-4D97-AF65-F5344CB8AC3E}">
        <p14:creationId xmlns:p14="http://schemas.microsoft.com/office/powerpoint/2010/main" val="3646884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9D949742-730C-4F7B-88BE-E4E69F6D1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0">
            <a:extLst>
              <a:ext uri="{FF2B5EF4-FFF2-40B4-BE49-F238E27FC236}">
                <a16:creationId xmlns:a16="http://schemas.microsoft.com/office/drawing/2014/main" id="{DC5C0732-01DA-4A7C-ABF5-56B3C5B0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1" y="685801"/>
            <a:ext cx="47244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E5AC3B4-A5E7-AA43-BF92-A8E3BA1F11CF}"/>
              </a:ext>
            </a:extLst>
          </p:cNvPr>
          <p:cNvSpPr>
            <a:spLocks noGrp="1"/>
          </p:cNvSpPr>
          <p:nvPr>
            <p:ph type="title"/>
          </p:nvPr>
        </p:nvSpPr>
        <p:spPr>
          <a:xfrm>
            <a:off x="7285978" y="959278"/>
            <a:ext cx="3714872" cy="992512"/>
          </a:xfrm>
        </p:spPr>
        <p:txBody>
          <a:bodyPr>
            <a:normAutofit/>
          </a:bodyPr>
          <a:lstStyle/>
          <a:p>
            <a:pPr algn="ctr"/>
            <a:r>
              <a:rPr lang="en-US" dirty="0"/>
              <a:t>3. Attribute Manipulation </a:t>
            </a:r>
          </a:p>
        </p:txBody>
      </p:sp>
      <p:sp>
        <p:nvSpPr>
          <p:cNvPr id="3" name="Content Placeholder 2">
            <a:extLst>
              <a:ext uri="{FF2B5EF4-FFF2-40B4-BE49-F238E27FC236}">
                <a16:creationId xmlns:a16="http://schemas.microsoft.com/office/drawing/2014/main" id="{2D68E383-51BC-9845-82D3-06F0AB5E5F82}"/>
              </a:ext>
            </a:extLst>
          </p:cNvPr>
          <p:cNvSpPr>
            <a:spLocks noGrp="1"/>
          </p:cNvSpPr>
          <p:nvPr>
            <p:ph idx="1"/>
          </p:nvPr>
        </p:nvSpPr>
        <p:spPr>
          <a:xfrm>
            <a:off x="7086600" y="2135939"/>
            <a:ext cx="4221479" cy="3546806"/>
          </a:xfrm>
        </p:spPr>
        <p:txBody>
          <a:bodyPr>
            <a:normAutofit/>
          </a:bodyPr>
          <a:lstStyle/>
          <a:p>
            <a:pPr>
              <a:lnSpc>
                <a:spcPct val="90000"/>
              </a:lnSpc>
            </a:pPr>
            <a:r>
              <a:rPr lang="en-US" dirty="0"/>
              <a:t>Modifies facial attributes – hair color, skin, gender, age etc.</a:t>
            </a:r>
          </a:p>
          <a:p>
            <a:pPr>
              <a:lnSpc>
                <a:spcPct val="90000"/>
              </a:lnSpc>
            </a:pPr>
            <a:r>
              <a:rPr lang="en-US" dirty="0"/>
              <a:t>Also known as Face editing or Face Retouching</a:t>
            </a:r>
          </a:p>
          <a:p>
            <a:pPr>
              <a:lnSpc>
                <a:spcPct val="90000"/>
              </a:lnSpc>
            </a:pPr>
            <a:r>
              <a:rPr lang="en-US" dirty="0"/>
              <a:t>Commonly used in </a:t>
            </a:r>
            <a:r>
              <a:rPr lang="en-US" dirty="0" err="1"/>
              <a:t>FaceApp</a:t>
            </a:r>
            <a:r>
              <a:rPr lang="en-US" dirty="0"/>
              <a:t> mobile app</a:t>
            </a:r>
          </a:p>
          <a:p>
            <a:pPr>
              <a:lnSpc>
                <a:spcPct val="90000"/>
              </a:lnSpc>
            </a:pPr>
            <a:r>
              <a:rPr lang="en-US" dirty="0"/>
              <a:t>Negative consequence: False </a:t>
            </a:r>
            <a:r>
              <a:rPr lang="en-US" dirty="0" err="1"/>
              <a:t>advertizements</a:t>
            </a:r>
            <a:endParaRPr lang="en-US" dirty="0"/>
          </a:p>
          <a:p>
            <a:pPr marL="0" indent="0">
              <a:lnSpc>
                <a:spcPct val="90000"/>
              </a:lnSpc>
              <a:buNone/>
            </a:pPr>
            <a:endParaRPr lang="en-US" dirty="0"/>
          </a:p>
          <a:p>
            <a:pPr>
              <a:lnSpc>
                <a:spcPct val="90000"/>
              </a:lnSpc>
            </a:pPr>
            <a:endParaRPr lang="en-US" dirty="0"/>
          </a:p>
        </p:txBody>
      </p:sp>
      <p:pic>
        <p:nvPicPr>
          <p:cNvPr id="8" name="Picture 7">
            <a:extLst>
              <a:ext uri="{FF2B5EF4-FFF2-40B4-BE49-F238E27FC236}">
                <a16:creationId xmlns:a16="http://schemas.microsoft.com/office/drawing/2014/main" id="{E74EC0DF-691E-AC42-ADF6-7EDD25791C4C}"/>
              </a:ext>
            </a:extLst>
          </p:cNvPr>
          <p:cNvPicPr>
            <a:picLocks noChangeAspect="1"/>
          </p:cNvPicPr>
          <p:nvPr/>
        </p:nvPicPr>
        <p:blipFill rotWithShape="1">
          <a:blip r:embed="rId2"/>
          <a:srcRect l="21920" r="16081" b="2"/>
          <a:stretch/>
        </p:blipFill>
        <p:spPr>
          <a:xfrm>
            <a:off x="20" y="10"/>
            <a:ext cx="6095980" cy="6857990"/>
          </a:xfrm>
          <a:prstGeom prst="rect">
            <a:avLst/>
          </a:prstGeom>
        </p:spPr>
      </p:pic>
    </p:spTree>
    <p:extLst>
      <p:ext uri="{BB962C8B-B14F-4D97-AF65-F5344CB8AC3E}">
        <p14:creationId xmlns:p14="http://schemas.microsoft.com/office/powerpoint/2010/main" val="4019491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CA7196-CAF1-4234-8849-E335F0BC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90E706-B0D0-F940-8115-8EE6CF4FF5BA}"/>
              </a:ext>
            </a:extLst>
          </p:cNvPr>
          <p:cNvSpPr>
            <a:spLocks noGrp="1"/>
          </p:cNvSpPr>
          <p:nvPr>
            <p:ph type="title"/>
          </p:nvPr>
        </p:nvSpPr>
        <p:spPr>
          <a:xfrm>
            <a:off x="8128028" y="239150"/>
            <a:ext cx="3622012" cy="1303606"/>
          </a:xfrm>
        </p:spPr>
        <p:txBody>
          <a:bodyPr>
            <a:noAutofit/>
          </a:bodyPr>
          <a:lstStyle/>
          <a:p>
            <a:pPr algn="ctr"/>
            <a:r>
              <a:rPr lang="en-US" dirty="0"/>
              <a:t>4. Expression swap</a:t>
            </a:r>
          </a:p>
        </p:txBody>
      </p:sp>
      <p:pic>
        <p:nvPicPr>
          <p:cNvPr id="4" name="Picture 3">
            <a:extLst>
              <a:ext uri="{FF2B5EF4-FFF2-40B4-BE49-F238E27FC236}">
                <a16:creationId xmlns:a16="http://schemas.microsoft.com/office/drawing/2014/main" id="{6C502154-310E-8F40-B77D-127186F5B95A}"/>
              </a:ext>
            </a:extLst>
          </p:cNvPr>
          <p:cNvPicPr>
            <a:picLocks noChangeAspect="1"/>
          </p:cNvPicPr>
          <p:nvPr/>
        </p:nvPicPr>
        <p:blipFill>
          <a:blip r:embed="rId2"/>
          <a:stretch>
            <a:fillRect/>
          </a:stretch>
        </p:blipFill>
        <p:spPr>
          <a:xfrm>
            <a:off x="733455" y="685800"/>
            <a:ext cx="5996067" cy="5486400"/>
          </a:xfrm>
          <a:prstGeom prst="rect">
            <a:avLst/>
          </a:prstGeom>
        </p:spPr>
      </p:pic>
      <p:sp>
        <p:nvSpPr>
          <p:cNvPr id="3" name="Content Placeholder 2">
            <a:extLst>
              <a:ext uri="{FF2B5EF4-FFF2-40B4-BE49-F238E27FC236}">
                <a16:creationId xmlns:a16="http://schemas.microsoft.com/office/drawing/2014/main" id="{3019F83D-E00E-6144-BEFE-F0FF288075B5}"/>
              </a:ext>
            </a:extLst>
          </p:cNvPr>
          <p:cNvSpPr>
            <a:spLocks noGrp="1"/>
          </p:cNvSpPr>
          <p:nvPr>
            <p:ph idx="1"/>
          </p:nvPr>
        </p:nvSpPr>
        <p:spPr>
          <a:xfrm>
            <a:off x="7741921" y="1814732"/>
            <a:ext cx="4236720" cy="4501662"/>
          </a:xfrm>
        </p:spPr>
        <p:txBody>
          <a:bodyPr>
            <a:noAutofit/>
          </a:bodyPr>
          <a:lstStyle/>
          <a:p>
            <a:r>
              <a:rPr lang="en-US" dirty="0"/>
              <a:t> Involves modifying the facial expressions of a person. </a:t>
            </a:r>
          </a:p>
          <a:p>
            <a:r>
              <a:rPr lang="en-US" dirty="0"/>
              <a:t>This is also known as Face Re-enactment model. </a:t>
            </a:r>
          </a:p>
          <a:p>
            <a:r>
              <a:rPr lang="en-US" dirty="0"/>
              <a:t>Seen the popular video of </a:t>
            </a:r>
            <a:r>
              <a:rPr lang="en-US" u="sng" dirty="0">
                <a:hlinkClick r:id="rId3"/>
              </a:rPr>
              <a:t>Mark Zuckerberg</a:t>
            </a:r>
            <a:r>
              <a:rPr lang="en-US" dirty="0"/>
              <a:t> saying, “total control of billions of people’s stolen data”, that he never said? </a:t>
            </a:r>
          </a:p>
          <a:p>
            <a:pPr marL="0" indent="0">
              <a:buNone/>
            </a:pPr>
            <a:r>
              <a:rPr lang="en-US" b="1" i="1" dirty="0"/>
              <a:t>Such are the dangerous consequences of Expression Swap.</a:t>
            </a:r>
            <a:br>
              <a:rPr lang="en-US" dirty="0"/>
            </a:br>
            <a:endParaRPr lang="en-US" dirty="0"/>
          </a:p>
          <a:p>
            <a:endParaRPr lang="en-US" dirty="0"/>
          </a:p>
          <a:p>
            <a:pPr marL="0" indent="0">
              <a:buNone/>
            </a:pPr>
            <a:endParaRPr lang="en-US" dirty="0"/>
          </a:p>
        </p:txBody>
      </p:sp>
    </p:spTree>
    <p:extLst>
      <p:ext uri="{BB962C8B-B14F-4D97-AF65-F5344CB8AC3E}">
        <p14:creationId xmlns:p14="http://schemas.microsoft.com/office/powerpoint/2010/main" val="606282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5BAD784-BAAF-4CC0-9F52-682A8E9667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5D401B9-9595-42B7-B197-AB5FB5C65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B00521-C380-6047-A443-F112D35E6052}"/>
              </a:ext>
            </a:extLst>
          </p:cNvPr>
          <p:cNvSpPr>
            <a:spLocks noGrp="1"/>
          </p:cNvSpPr>
          <p:nvPr>
            <p:ph type="title"/>
          </p:nvPr>
        </p:nvSpPr>
        <p:spPr>
          <a:xfrm>
            <a:off x="2057400" y="1371600"/>
            <a:ext cx="8115300" cy="2356338"/>
          </a:xfrm>
        </p:spPr>
        <p:txBody>
          <a:bodyPr vert="horz" lIns="91440" tIns="45720" rIns="91440" bIns="45720" rtlCol="0" anchor="b">
            <a:normAutofit/>
          </a:bodyPr>
          <a:lstStyle/>
          <a:p>
            <a:pPr algn="ctr"/>
            <a:r>
              <a:rPr lang="en-US" sz="4000" kern="1200" cap="all" spc="300" baseline="0" dirty="0">
                <a:solidFill>
                  <a:schemeClr val="bg2"/>
                </a:solidFill>
                <a:latin typeface="+mj-lt"/>
                <a:ea typeface="+mj-ea"/>
                <a:cs typeface="+mj-cs"/>
              </a:rPr>
              <a:t>Detecting Facial Manipulation</a:t>
            </a:r>
          </a:p>
        </p:txBody>
      </p:sp>
    </p:spTree>
    <p:extLst>
      <p:ext uri="{BB962C8B-B14F-4D97-AF65-F5344CB8AC3E}">
        <p14:creationId xmlns:p14="http://schemas.microsoft.com/office/powerpoint/2010/main" val="4080148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5BAD784-BAAF-4CC0-9F52-682A8E9667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5D401B9-9595-42B7-B197-AB5FB5C65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EBBBD6-115E-CB44-B27A-2C9944C6F31E}"/>
              </a:ext>
            </a:extLst>
          </p:cNvPr>
          <p:cNvSpPr>
            <a:spLocks noGrp="1"/>
          </p:cNvSpPr>
          <p:nvPr>
            <p:ph type="title"/>
          </p:nvPr>
        </p:nvSpPr>
        <p:spPr>
          <a:xfrm>
            <a:off x="2057400" y="1371600"/>
            <a:ext cx="8115300" cy="2356338"/>
          </a:xfrm>
        </p:spPr>
        <p:txBody>
          <a:bodyPr vert="horz" lIns="91440" tIns="45720" rIns="91440" bIns="45720" rtlCol="0" anchor="b">
            <a:normAutofit/>
          </a:bodyPr>
          <a:lstStyle/>
          <a:p>
            <a:pPr algn="ctr"/>
            <a:r>
              <a:rPr lang="en-US" sz="4000" kern="1200" cap="all" spc="300" baseline="0">
                <a:solidFill>
                  <a:schemeClr val="bg2"/>
                </a:solidFill>
                <a:latin typeface="+mj-lt"/>
                <a:ea typeface="+mj-ea"/>
                <a:cs typeface="+mj-cs"/>
              </a:rPr>
              <a:t>1. Entire face Synthesis DETECTION</a:t>
            </a:r>
          </a:p>
        </p:txBody>
      </p:sp>
    </p:spTree>
    <p:extLst>
      <p:ext uri="{BB962C8B-B14F-4D97-AF65-F5344CB8AC3E}">
        <p14:creationId xmlns:p14="http://schemas.microsoft.com/office/powerpoint/2010/main" val="3212508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4">
            <a:extLst>
              <a:ext uri="{FF2B5EF4-FFF2-40B4-BE49-F238E27FC236}">
                <a16:creationId xmlns:a16="http://schemas.microsoft.com/office/drawing/2014/main" id="{FE159530-DCF3-4A55-A165-60D619F19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6">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767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CC42DD-1BC8-F349-BDF9-5A483BFDC071}"/>
              </a:ext>
            </a:extLst>
          </p:cNvPr>
          <p:cNvSpPr>
            <a:spLocks noGrp="1"/>
          </p:cNvSpPr>
          <p:nvPr>
            <p:ph type="title"/>
          </p:nvPr>
        </p:nvSpPr>
        <p:spPr>
          <a:xfrm>
            <a:off x="137160" y="1371600"/>
            <a:ext cx="3810000" cy="4114800"/>
          </a:xfrm>
        </p:spPr>
        <p:txBody>
          <a:bodyPr anchor="ctr">
            <a:normAutofit/>
          </a:bodyPr>
          <a:lstStyle/>
          <a:p>
            <a:pPr algn="ctr"/>
            <a:r>
              <a:rPr lang="en-US" dirty="0"/>
              <a:t>Data and manipulation techniques</a:t>
            </a:r>
          </a:p>
        </p:txBody>
      </p:sp>
      <p:pic>
        <p:nvPicPr>
          <p:cNvPr id="5" name="Picture 4" descr="Table&#10;&#10;Description automatically generated">
            <a:extLst>
              <a:ext uri="{FF2B5EF4-FFF2-40B4-BE49-F238E27FC236}">
                <a16:creationId xmlns:a16="http://schemas.microsoft.com/office/drawing/2014/main" id="{A53BCB49-1E92-8247-9414-40C1F76EF924}"/>
              </a:ext>
            </a:extLst>
          </p:cNvPr>
          <p:cNvPicPr>
            <a:picLocks noChangeAspect="1"/>
          </p:cNvPicPr>
          <p:nvPr/>
        </p:nvPicPr>
        <p:blipFill>
          <a:blip r:embed="rId2"/>
          <a:stretch>
            <a:fillRect/>
          </a:stretch>
        </p:blipFill>
        <p:spPr>
          <a:xfrm>
            <a:off x="5708986" y="457200"/>
            <a:ext cx="5169122" cy="2209800"/>
          </a:xfrm>
          <a:prstGeom prst="rect">
            <a:avLst/>
          </a:prstGeom>
        </p:spPr>
      </p:pic>
      <p:graphicFrame>
        <p:nvGraphicFramePr>
          <p:cNvPr id="40" name="Content Placeholder 2">
            <a:extLst>
              <a:ext uri="{FF2B5EF4-FFF2-40B4-BE49-F238E27FC236}">
                <a16:creationId xmlns:a16="http://schemas.microsoft.com/office/drawing/2014/main" id="{5EF60756-EFEB-48A2-9785-DB1E2A78F940}"/>
              </a:ext>
            </a:extLst>
          </p:cNvPr>
          <p:cNvGraphicFramePr>
            <a:graphicFrameLocks noGrp="1"/>
          </p:cNvGraphicFramePr>
          <p:nvPr>
            <p:ph idx="1"/>
            <p:extLst>
              <p:ext uri="{D42A27DB-BD31-4B8C-83A1-F6EECF244321}">
                <p14:modId xmlns:p14="http://schemas.microsoft.com/office/powerpoint/2010/main" val="2169700129"/>
              </p:ext>
            </p:extLst>
          </p:nvPr>
        </p:nvGraphicFramePr>
        <p:xfrm>
          <a:off x="4213860" y="2788920"/>
          <a:ext cx="7840980" cy="3733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3468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6753ACD-8389-4A4D-8E6D-14DCDB250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8528" y="685800"/>
            <a:ext cx="4063972"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08BAA1-557E-7540-8A7C-82D4AB632B14}"/>
              </a:ext>
            </a:extLst>
          </p:cNvPr>
          <p:cNvSpPr>
            <a:spLocks noGrp="1"/>
          </p:cNvSpPr>
          <p:nvPr>
            <p:ph type="title"/>
          </p:nvPr>
        </p:nvSpPr>
        <p:spPr>
          <a:xfrm>
            <a:off x="1181686" y="1371600"/>
            <a:ext cx="3268394" cy="4114800"/>
          </a:xfrm>
        </p:spPr>
        <p:txBody>
          <a:bodyPr anchor="ctr">
            <a:normAutofit/>
          </a:bodyPr>
          <a:lstStyle/>
          <a:p>
            <a:pPr algn="ctr"/>
            <a:r>
              <a:rPr lang="en-US" dirty="0"/>
              <a:t>Note about </a:t>
            </a:r>
            <a:r>
              <a:rPr lang="en-US" dirty="0" err="1"/>
              <a:t>iFakeFaceDB</a:t>
            </a:r>
            <a:endParaRPr lang="en-US" dirty="0"/>
          </a:p>
        </p:txBody>
      </p:sp>
      <p:pic>
        <p:nvPicPr>
          <p:cNvPr id="4" name="Picture 3">
            <a:extLst>
              <a:ext uri="{FF2B5EF4-FFF2-40B4-BE49-F238E27FC236}">
                <a16:creationId xmlns:a16="http://schemas.microsoft.com/office/drawing/2014/main" id="{560BD3D8-E13C-E94A-831E-BD506A0CFE72}"/>
              </a:ext>
            </a:extLst>
          </p:cNvPr>
          <p:cNvPicPr>
            <a:picLocks noChangeAspect="1"/>
          </p:cNvPicPr>
          <p:nvPr/>
        </p:nvPicPr>
        <p:blipFill>
          <a:blip r:embed="rId2"/>
          <a:stretch>
            <a:fillRect/>
          </a:stretch>
        </p:blipFill>
        <p:spPr>
          <a:xfrm>
            <a:off x="6201217" y="685801"/>
            <a:ext cx="4501237" cy="2498187"/>
          </a:xfrm>
          <a:prstGeom prst="rect">
            <a:avLst/>
          </a:prstGeom>
        </p:spPr>
      </p:pic>
      <p:sp>
        <p:nvSpPr>
          <p:cNvPr id="3" name="Content Placeholder 2">
            <a:extLst>
              <a:ext uri="{FF2B5EF4-FFF2-40B4-BE49-F238E27FC236}">
                <a16:creationId xmlns:a16="http://schemas.microsoft.com/office/drawing/2014/main" id="{20FA7FF1-E815-BA41-A46A-6F5F6FF20D41}"/>
              </a:ext>
            </a:extLst>
          </p:cNvPr>
          <p:cNvSpPr>
            <a:spLocks noGrp="1"/>
          </p:cNvSpPr>
          <p:nvPr>
            <p:ph idx="1"/>
          </p:nvPr>
        </p:nvSpPr>
        <p:spPr>
          <a:xfrm>
            <a:off x="5410200" y="3429000"/>
            <a:ext cx="6083272" cy="2793609"/>
          </a:xfrm>
        </p:spPr>
        <p:txBody>
          <a:bodyPr>
            <a:normAutofit/>
          </a:bodyPr>
          <a:lstStyle/>
          <a:p>
            <a:pPr marL="0" indent="0">
              <a:buNone/>
            </a:pPr>
            <a:r>
              <a:rPr lang="en-US" i="1" dirty="0"/>
              <a:t>A point worth noting is that the </a:t>
            </a:r>
            <a:r>
              <a:rPr lang="en-US" i="1" dirty="0" err="1"/>
              <a:t>iFakeFaceDB</a:t>
            </a:r>
            <a:r>
              <a:rPr lang="en-US" i="1" dirty="0"/>
              <a:t> database is an updated version of previous fake image databases in which GAN fingerprint has been removed using an approach called </a:t>
            </a:r>
            <a:r>
              <a:rPr lang="en-US" i="1" dirty="0" err="1"/>
              <a:t>GANprintR</a:t>
            </a:r>
            <a:r>
              <a:rPr lang="en-US" i="1" dirty="0"/>
              <a:t> making this a hard problem to solve. The best achieved EER was 4.5% even using the most remarkable fake detectors.</a:t>
            </a:r>
          </a:p>
          <a:p>
            <a:endParaRPr lang="en-US" i="1" dirty="0"/>
          </a:p>
        </p:txBody>
      </p:sp>
    </p:spTree>
    <p:extLst>
      <p:ext uri="{BB962C8B-B14F-4D97-AF65-F5344CB8AC3E}">
        <p14:creationId xmlns:p14="http://schemas.microsoft.com/office/powerpoint/2010/main" val="1262999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6A9A943-04D2-4F54-9375-AF6754298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BA7CAF-5EE9-4EEE-9E12-B2CECCB94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9486900" cy="4162612"/>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52FD3C-4DC4-1B47-AC8A-6D427ED19DB6}"/>
              </a:ext>
            </a:extLst>
          </p:cNvPr>
          <p:cNvSpPr>
            <a:spLocks noGrp="1"/>
          </p:cNvSpPr>
          <p:nvPr>
            <p:ph type="title"/>
          </p:nvPr>
        </p:nvSpPr>
        <p:spPr>
          <a:xfrm>
            <a:off x="2057400" y="2057400"/>
            <a:ext cx="8115300" cy="1713216"/>
          </a:xfrm>
        </p:spPr>
        <p:txBody>
          <a:bodyPr vert="horz" lIns="91440" tIns="45720" rIns="91440" bIns="45720" rtlCol="0" anchor="b">
            <a:normAutofit/>
          </a:bodyPr>
          <a:lstStyle/>
          <a:p>
            <a:pPr algn="ctr"/>
            <a:r>
              <a:rPr lang="en-US" sz="3600" kern="1200" cap="all" spc="300" baseline="0" dirty="0">
                <a:solidFill>
                  <a:schemeClr val="bg2"/>
                </a:solidFill>
                <a:latin typeface="+mj-lt"/>
                <a:ea typeface="+mj-ea"/>
                <a:cs typeface="+mj-cs"/>
              </a:rPr>
              <a:t>2. IDENTITY SWAP</a:t>
            </a:r>
            <a:br>
              <a:rPr lang="en-US" sz="3600" kern="1200" cap="all" spc="300" baseline="0" dirty="0">
                <a:solidFill>
                  <a:schemeClr val="bg2"/>
                </a:solidFill>
                <a:latin typeface="+mj-lt"/>
                <a:ea typeface="+mj-ea"/>
                <a:cs typeface="+mj-cs"/>
              </a:rPr>
            </a:br>
            <a:endParaRPr lang="en-US" sz="3600" kern="1200" cap="all" spc="300" baseline="0" dirty="0">
              <a:solidFill>
                <a:schemeClr val="bg2"/>
              </a:solidFill>
              <a:latin typeface="+mj-lt"/>
              <a:ea typeface="+mj-ea"/>
              <a:cs typeface="+mj-cs"/>
            </a:endParaRPr>
          </a:p>
        </p:txBody>
      </p:sp>
    </p:spTree>
    <p:extLst>
      <p:ext uri="{BB962C8B-B14F-4D97-AF65-F5344CB8AC3E}">
        <p14:creationId xmlns:p14="http://schemas.microsoft.com/office/powerpoint/2010/main" val="30990147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C1CA7196-CAF1-4234-8849-E335F0BCA3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CC2036-BDEE-9A4D-AD6F-A59EAF71F4A5}"/>
              </a:ext>
            </a:extLst>
          </p:cNvPr>
          <p:cNvSpPr>
            <a:spLocks noGrp="1"/>
          </p:cNvSpPr>
          <p:nvPr>
            <p:ph type="title"/>
          </p:nvPr>
        </p:nvSpPr>
        <p:spPr>
          <a:xfrm>
            <a:off x="7635240" y="239150"/>
            <a:ext cx="4251960" cy="736210"/>
          </a:xfrm>
        </p:spPr>
        <p:txBody>
          <a:bodyPr>
            <a:noAutofit/>
          </a:bodyPr>
          <a:lstStyle/>
          <a:p>
            <a:pPr algn="ctr"/>
            <a:r>
              <a:rPr lang="en-US" dirty="0"/>
              <a:t>DATA</a:t>
            </a:r>
          </a:p>
        </p:txBody>
      </p:sp>
      <p:pic>
        <p:nvPicPr>
          <p:cNvPr id="9" name="Picture 8" descr="Table&#10;&#10;Description automatically generated">
            <a:extLst>
              <a:ext uri="{FF2B5EF4-FFF2-40B4-BE49-F238E27FC236}">
                <a16:creationId xmlns:a16="http://schemas.microsoft.com/office/drawing/2014/main" id="{D894ACE9-5DAC-9E4F-9644-EA2A9126DB22}"/>
              </a:ext>
            </a:extLst>
          </p:cNvPr>
          <p:cNvPicPr>
            <a:picLocks noChangeAspect="1"/>
          </p:cNvPicPr>
          <p:nvPr/>
        </p:nvPicPr>
        <p:blipFill>
          <a:blip r:embed="rId2"/>
          <a:stretch>
            <a:fillRect/>
          </a:stretch>
        </p:blipFill>
        <p:spPr>
          <a:xfrm>
            <a:off x="683489" y="1188720"/>
            <a:ext cx="6096000" cy="4480559"/>
          </a:xfrm>
          <a:prstGeom prst="rect">
            <a:avLst/>
          </a:prstGeom>
        </p:spPr>
      </p:pic>
      <p:sp>
        <p:nvSpPr>
          <p:cNvPr id="3" name="Content Placeholder 2">
            <a:extLst>
              <a:ext uri="{FF2B5EF4-FFF2-40B4-BE49-F238E27FC236}">
                <a16:creationId xmlns:a16="http://schemas.microsoft.com/office/drawing/2014/main" id="{4BFB3304-7244-B647-A9EA-82DC685820DE}"/>
              </a:ext>
            </a:extLst>
          </p:cNvPr>
          <p:cNvSpPr>
            <a:spLocks noGrp="1"/>
          </p:cNvSpPr>
          <p:nvPr>
            <p:ph idx="1"/>
          </p:nvPr>
        </p:nvSpPr>
        <p:spPr>
          <a:xfrm>
            <a:off x="7462978" y="1188720"/>
            <a:ext cx="4546142" cy="5127674"/>
          </a:xfrm>
        </p:spPr>
        <p:txBody>
          <a:bodyPr>
            <a:noAutofit/>
          </a:bodyPr>
          <a:lstStyle/>
          <a:p>
            <a:pPr>
              <a:lnSpc>
                <a:spcPct val="90000"/>
              </a:lnSpc>
            </a:pPr>
            <a:r>
              <a:rPr lang="en-US" sz="2000" dirty="0"/>
              <a:t>The key takeaways for differences between the first- and second-generation databases — </a:t>
            </a:r>
          </a:p>
          <a:p>
            <a:pPr>
              <a:lnSpc>
                <a:spcPct val="90000"/>
              </a:lnSpc>
            </a:pPr>
            <a:r>
              <a:rPr lang="en-US" sz="2000" dirty="0"/>
              <a:t>The fake content/videos from the first-generation databases have:</a:t>
            </a:r>
          </a:p>
          <a:p>
            <a:pPr lvl="1">
              <a:lnSpc>
                <a:spcPct val="90000"/>
              </a:lnSpc>
            </a:pPr>
            <a:r>
              <a:rPr lang="en-US" dirty="0"/>
              <a:t>low quality images, </a:t>
            </a:r>
          </a:p>
          <a:p>
            <a:pPr lvl="1">
              <a:lnSpc>
                <a:spcPct val="90000"/>
              </a:lnSpc>
            </a:pPr>
            <a:r>
              <a:rPr lang="en-US" dirty="0"/>
              <a:t>color contrast between the synthetic face mask and the skin color, </a:t>
            </a:r>
          </a:p>
          <a:p>
            <a:pPr lvl="1">
              <a:lnSpc>
                <a:spcPct val="90000"/>
              </a:lnSpc>
            </a:pPr>
            <a:r>
              <a:rPr lang="en-US" dirty="0"/>
              <a:t>visible boundaries of the fake mask, </a:t>
            </a:r>
          </a:p>
          <a:p>
            <a:pPr lvl="1">
              <a:lnSpc>
                <a:spcPct val="90000"/>
              </a:lnSpc>
            </a:pPr>
            <a:r>
              <a:rPr lang="en-US" dirty="0"/>
              <a:t>visible elements from the original video, among others. </a:t>
            </a:r>
          </a:p>
          <a:p>
            <a:pPr lvl="1">
              <a:lnSpc>
                <a:spcPct val="90000"/>
              </a:lnSpc>
            </a:pPr>
            <a:r>
              <a:rPr lang="en-US" dirty="0"/>
              <a:t>They also have limited scenarios with respect to camera position and light conditions.</a:t>
            </a:r>
          </a:p>
          <a:p>
            <a:pPr>
              <a:lnSpc>
                <a:spcPct val="90000"/>
              </a:lnSpc>
            </a:pPr>
            <a:r>
              <a:rPr lang="en-US" sz="2000" dirty="0"/>
              <a:t>Most of these flaws have been fixed in the videos of second-generation databases making them more challenging to detect.</a:t>
            </a:r>
          </a:p>
          <a:p>
            <a:pPr>
              <a:lnSpc>
                <a:spcPct val="90000"/>
              </a:lnSpc>
            </a:pPr>
            <a:endParaRPr lang="en-US" sz="2000" dirty="0"/>
          </a:p>
        </p:txBody>
      </p:sp>
    </p:spTree>
    <p:extLst>
      <p:ext uri="{BB962C8B-B14F-4D97-AF65-F5344CB8AC3E}">
        <p14:creationId xmlns:p14="http://schemas.microsoft.com/office/powerpoint/2010/main" val="9692521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DA678705-CF8E-4B51-B199-74BB431C78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95E17E22-15C6-47B6-B957-58A8838B93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6" name="Rectangle 35">
            <a:extLst>
              <a:ext uri="{FF2B5EF4-FFF2-40B4-BE49-F238E27FC236}">
                <a16:creationId xmlns:a16="http://schemas.microsoft.com/office/drawing/2014/main" id="{3076F68F-43D8-4293-8C34-5085FD90B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2163" y="685800"/>
            <a:ext cx="1083068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website&#10;&#10;Description automatically generated">
            <a:extLst>
              <a:ext uri="{FF2B5EF4-FFF2-40B4-BE49-F238E27FC236}">
                <a16:creationId xmlns:a16="http://schemas.microsoft.com/office/drawing/2014/main" id="{326B4845-1AFA-3F49-AC61-80545CA00132}"/>
              </a:ext>
            </a:extLst>
          </p:cNvPr>
          <p:cNvPicPr>
            <a:picLocks noGrp="1" noChangeAspect="1"/>
          </p:cNvPicPr>
          <p:nvPr>
            <p:ph idx="1"/>
          </p:nvPr>
        </p:nvPicPr>
        <p:blipFill rotWithShape="1">
          <a:blip r:embed="rId2"/>
          <a:srcRect l="8489" r="-1" b="-1"/>
          <a:stretch/>
        </p:blipFill>
        <p:spPr>
          <a:xfrm>
            <a:off x="866537" y="1243012"/>
            <a:ext cx="5184778" cy="3286126"/>
          </a:xfrm>
          <a:prstGeom prst="rect">
            <a:avLst/>
          </a:prstGeom>
        </p:spPr>
      </p:pic>
      <p:pic>
        <p:nvPicPr>
          <p:cNvPr id="7" name="Picture 6" descr="Graphical user interface, website&#10;&#10;Description automatically generated">
            <a:extLst>
              <a:ext uri="{FF2B5EF4-FFF2-40B4-BE49-F238E27FC236}">
                <a16:creationId xmlns:a16="http://schemas.microsoft.com/office/drawing/2014/main" id="{E2DB022B-DFDC-D541-B580-BEF44C4285B0}"/>
              </a:ext>
            </a:extLst>
          </p:cNvPr>
          <p:cNvPicPr>
            <a:picLocks noChangeAspect="1"/>
          </p:cNvPicPr>
          <p:nvPr/>
        </p:nvPicPr>
        <p:blipFill rotWithShape="1">
          <a:blip r:embed="rId3"/>
          <a:srcRect l="7048" r="3042" b="3"/>
          <a:stretch/>
        </p:blipFill>
        <p:spPr>
          <a:xfrm>
            <a:off x="6096000" y="1243012"/>
            <a:ext cx="5229463" cy="3286126"/>
          </a:xfrm>
          <a:prstGeom prst="rect">
            <a:avLst/>
          </a:prstGeom>
        </p:spPr>
      </p:pic>
    </p:spTree>
    <p:extLst>
      <p:ext uri="{BB962C8B-B14F-4D97-AF65-F5344CB8AC3E}">
        <p14:creationId xmlns:p14="http://schemas.microsoft.com/office/powerpoint/2010/main" val="1556508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CD538B8-489B-407A-A760-436DB4C56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2">
            <a:extLst>
              <a:ext uri="{FF2B5EF4-FFF2-40B4-BE49-F238E27FC236}">
                <a16:creationId xmlns:a16="http://schemas.microsoft.com/office/drawing/2014/main" id="{34B14BBE-EA15-4376-8A7B-6272102728C4}"/>
              </a:ext>
            </a:extLst>
          </p:cNvPr>
          <p:cNvGraphicFramePr>
            <a:graphicFrameLocks noGrp="1"/>
          </p:cNvGraphicFramePr>
          <p:nvPr>
            <p:ph idx="1"/>
            <p:extLst>
              <p:ext uri="{D42A27DB-BD31-4B8C-83A1-F6EECF244321}">
                <p14:modId xmlns:p14="http://schemas.microsoft.com/office/powerpoint/2010/main" val="176057897"/>
              </p:ext>
            </p:extLst>
          </p:nvPr>
        </p:nvGraphicFramePr>
        <p:xfrm>
          <a:off x="4953000" y="518160"/>
          <a:ext cx="6812280" cy="5821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TextBox 7">
            <a:extLst>
              <a:ext uri="{FF2B5EF4-FFF2-40B4-BE49-F238E27FC236}">
                <a16:creationId xmlns:a16="http://schemas.microsoft.com/office/drawing/2014/main" id="{E36FB8DE-F236-B44D-91EE-A26B74CF03D9}"/>
              </a:ext>
            </a:extLst>
          </p:cNvPr>
          <p:cNvSpPr txBox="1"/>
          <p:nvPr/>
        </p:nvSpPr>
        <p:spPr>
          <a:xfrm>
            <a:off x="656557" y="685800"/>
            <a:ext cx="4135185" cy="5486400"/>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b="1" kern="1200" cap="all" spc="300" baseline="0" dirty="0">
                <a:solidFill>
                  <a:schemeClr val="bg2"/>
                </a:solidFill>
                <a:latin typeface="+mj-lt"/>
                <a:ea typeface="+mj-ea"/>
                <a:cs typeface="+mj-cs"/>
              </a:rPr>
              <a:t>Manipulation techniques</a:t>
            </a:r>
          </a:p>
        </p:txBody>
      </p:sp>
    </p:spTree>
    <p:extLst>
      <p:ext uri="{BB962C8B-B14F-4D97-AF65-F5344CB8AC3E}">
        <p14:creationId xmlns:p14="http://schemas.microsoft.com/office/powerpoint/2010/main" val="3931406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1">
            <a:extLst>
              <a:ext uri="{FF2B5EF4-FFF2-40B4-BE49-F238E27FC236}">
                <a16:creationId xmlns:a16="http://schemas.microsoft.com/office/drawing/2014/main" id="{8B567ACB-44FC-44B8-A031-75BD65F80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4" name="Rectangle 53">
            <a:extLst>
              <a:ext uri="{FF2B5EF4-FFF2-40B4-BE49-F238E27FC236}">
                <a16:creationId xmlns:a16="http://schemas.microsoft.com/office/drawing/2014/main" id="{F09C18AC-EFAA-4C60-A84E-ECED43E3EC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0" name="Content Placeholder 2">
            <a:extLst>
              <a:ext uri="{FF2B5EF4-FFF2-40B4-BE49-F238E27FC236}">
                <a16:creationId xmlns:a16="http://schemas.microsoft.com/office/drawing/2014/main" id="{A8EB6F34-7F21-4313-9521-0FF17AB4AFEA}"/>
              </a:ext>
            </a:extLst>
          </p:cNvPr>
          <p:cNvGraphicFramePr>
            <a:graphicFrameLocks noGrp="1"/>
          </p:cNvGraphicFramePr>
          <p:nvPr>
            <p:ph idx="1"/>
            <p:extLst>
              <p:ext uri="{D42A27DB-BD31-4B8C-83A1-F6EECF244321}">
                <p14:modId xmlns:p14="http://schemas.microsoft.com/office/powerpoint/2010/main" val="495973994"/>
              </p:ext>
            </p:extLst>
          </p:nvPr>
        </p:nvGraphicFramePr>
        <p:xfrm>
          <a:off x="1554481" y="1388011"/>
          <a:ext cx="9083038" cy="40819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015090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5BAD784-BAAF-4CC0-9F52-682A8E9667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5D401B9-9595-42B7-B197-AB5FB5C653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3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A562F0-18D5-8644-B6D4-AFB38468F59A}"/>
              </a:ext>
            </a:extLst>
          </p:cNvPr>
          <p:cNvSpPr>
            <a:spLocks noGrp="1"/>
          </p:cNvSpPr>
          <p:nvPr>
            <p:ph type="title"/>
          </p:nvPr>
        </p:nvSpPr>
        <p:spPr>
          <a:xfrm>
            <a:off x="2057400" y="1371600"/>
            <a:ext cx="8115300" cy="2356338"/>
          </a:xfrm>
        </p:spPr>
        <p:txBody>
          <a:bodyPr vert="horz" lIns="91440" tIns="45720" rIns="91440" bIns="45720" rtlCol="0" anchor="b">
            <a:normAutofit/>
          </a:bodyPr>
          <a:lstStyle/>
          <a:p>
            <a:pPr algn="ctr"/>
            <a:r>
              <a:rPr lang="en-US" sz="4000" kern="1200" cap="all" spc="300" baseline="0">
                <a:solidFill>
                  <a:schemeClr val="bg2"/>
                </a:solidFill>
                <a:latin typeface="+mj-lt"/>
                <a:ea typeface="+mj-ea"/>
                <a:cs typeface="+mj-cs"/>
              </a:rPr>
              <a:t>3. Attribute manipulation</a:t>
            </a:r>
          </a:p>
        </p:txBody>
      </p:sp>
    </p:spTree>
    <p:extLst>
      <p:ext uri="{BB962C8B-B14F-4D97-AF65-F5344CB8AC3E}">
        <p14:creationId xmlns:p14="http://schemas.microsoft.com/office/powerpoint/2010/main" val="18882578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634C27EA-18ED-4CFA-8823-6BCBAC02D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699"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200" y="0"/>
            <a:ext cx="67818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Content Placeholder 2">
            <a:extLst>
              <a:ext uri="{FF2B5EF4-FFF2-40B4-BE49-F238E27FC236}">
                <a16:creationId xmlns:a16="http://schemas.microsoft.com/office/drawing/2014/main" id="{77154767-A1FB-174C-9360-CFA904ED2836}"/>
              </a:ext>
            </a:extLst>
          </p:cNvPr>
          <p:cNvSpPr>
            <a:spLocks noGrp="1"/>
          </p:cNvSpPr>
          <p:nvPr>
            <p:ph idx="1"/>
          </p:nvPr>
        </p:nvSpPr>
        <p:spPr>
          <a:xfrm>
            <a:off x="5410200" y="600740"/>
            <a:ext cx="6781800" cy="5667153"/>
          </a:xfrm>
        </p:spPr>
        <p:txBody>
          <a:bodyPr anchor="ctr">
            <a:noAutofit/>
          </a:bodyPr>
          <a:lstStyle/>
          <a:p>
            <a:pPr marL="0" indent="0">
              <a:lnSpc>
                <a:spcPct val="90000"/>
              </a:lnSpc>
              <a:buNone/>
            </a:pPr>
            <a:r>
              <a:rPr lang="en-US" sz="2200" b="1" dirty="0"/>
              <a:t>DATA</a:t>
            </a:r>
          </a:p>
          <a:p>
            <a:pPr>
              <a:lnSpc>
                <a:spcPct val="90000"/>
              </a:lnSpc>
            </a:pPr>
            <a:r>
              <a:rPr lang="en-US" sz="2200" dirty="0"/>
              <a:t>Since the code for GAN approaches required to create attribute manipulated images are openly available, the researchers can employ these techniques to create fake database on a need basis. And as for the readily available database, DFFD is the only known one for this detection.</a:t>
            </a:r>
          </a:p>
          <a:p>
            <a:pPr>
              <a:lnSpc>
                <a:spcPct val="90000"/>
              </a:lnSpc>
            </a:pPr>
            <a:endParaRPr lang="en-US" sz="2200" dirty="0"/>
          </a:p>
          <a:p>
            <a:pPr>
              <a:lnSpc>
                <a:spcPct val="90000"/>
              </a:lnSpc>
            </a:pPr>
            <a:endParaRPr lang="en-US" sz="2200" dirty="0"/>
          </a:p>
          <a:p>
            <a:pPr marL="0" indent="0">
              <a:lnSpc>
                <a:spcPct val="90000"/>
              </a:lnSpc>
              <a:buNone/>
            </a:pPr>
            <a:r>
              <a:rPr lang="en-US" sz="2200" b="1" dirty="0"/>
              <a:t>MANIPULATION DETECTION</a:t>
            </a:r>
          </a:p>
          <a:p>
            <a:pPr>
              <a:lnSpc>
                <a:spcPct val="90000"/>
              </a:lnSpc>
            </a:pPr>
            <a:r>
              <a:rPr lang="en-US" sz="2200" dirty="0"/>
              <a:t>Most of the approaches are like the ones stated in the entire face synthesis section. Additionally, many deep learning methods were tested that achieved good results.</a:t>
            </a:r>
          </a:p>
          <a:p>
            <a:pPr>
              <a:lnSpc>
                <a:spcPct val="90000"/>
              </a:lnSpc>
            </a:pPr>
            <a:r>
              <a:rPr lang="en-US" sz="2200" dirty="0"/>
              <a:t>The best performing approach used attention mechanisms to improve feature maps of CNN models. Here, 2 data sources for fake images were considered — one from images from </a:t>
            </a:r>
            <a:r>
              <a:rPr lang="en-US" sz="2200" dirty="0" err="1"/>
              <a:t>FaceApp</a:t>
            </a:r>
            <a:r>
              <a:rPr lang="en-US" sz="2200" dirty="0"/>
              <a:t> software and the other from </a:t>
            </a:r>
            <a:r>
              <a:rPr lang="en-US" sz="2200" dirty="0" err="1"/>
              <a:t>starGAN</a:t>
            </a:r>
            <a:r>
              <a:rPr lang="en-US" sz="2200" dirty="0"/>
              <a:t>. When tested against DFFD database, it achieved 99.9% AUC and 1.0% EER.</a:t>
            </a:r>
          </a:p>
        </p:txBody>
      </p:sp>
      <p:sp>
        <p:nvSpPr>
          <p:cNvPr id="28" name="TextBox 27">
            <a:extLst>
              <a:ext uri="{FF2B5EF4-FFF2-40B4-BE49-F238E27FC236}">
                <a16:creationId xmlns:a16="http://schemas.microsoft.com/office/drawing/2014/main" id="{59FC404D-0C4A-7347-8940-01B0A6BDF0DB}"/>
              </a:ext>
            </a:extLst>
          </p:cNvPr>
          <p:cNvSpPr txBox="1"/>
          <p:nvPr/>
        </p:nvSpPr>
        <p:spPr>
          <a:xfrm>
            <a:off x="589215" y="685800"/>
            <a:ext cx="4135185" cy="5486400"/>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200" b="1" cap="all" spc="300" dirty="0">
                <a:solidFill>
                  <a:schemeClr val="bg2"/>
                </a:solidFill>
                <a:latin typeface="+mj-lt"/>
                <a:ea typeface="+mj-ea"/>
                <a:cs typeface="+mj-cs"/>
              </a:rPr>
              <a:t>A</a:t>
            </a:r>
            <a:r>
              <a:rPr lang="en-US" sz="3200" b="1" kern="1200" cap="all" spc="300" baseline="0" dirty="0">
                <a:solidFill>
                  <a:schemeClr val="bg2"/>
                </a:solidFill>
                <a:latin typeface="+mj-lt"/>
                <a:ea typeface="+mj-ea"/>
                <a:cs typeface="+mj-cs"/>
              </a:rPr>
              <a:t>ttribute</a:t>
            </a:r>
          </a:p>
          <a:p>
            <a:pPr algn="ctr">
              <a:lnSpc>
                <a:spcPct val="90000"/>
              </a:lnSpc>
              <a:spcBef>
                <a:spcPct val="0"/>
              </a:spcBef>
              <a:spcAft>
                <a:spcPts val="600"/>
              </a:spcAft>
            </a:pPr>
            <a:r>
              <a:rPr lang="en-US" sz="3200" b="1" kern="1200" cap="all" spc="300" baseline="0" dirty="0">
                <a:solidFill>
                  <a:schemeClr val="bg2"/>
                </a:solidFill>
                <a:latin typeface="+mj-lt"/>
                <a:ea typeface="+mj-ea"/>
                <a:cs typeface="+mj-cs"/>
              </a:rPr>
              <a:t>Manipulation</a:t>
            </a:r>
          </a:p>
        </p:txBody>
      </p:sp>
    </p:spTree>
    <p:extLst>
      <p:ext uri="{BB962C8B-B14F-4D97-AF65-F5344CB8AC3E}">
        <p14:creationId xmlns:p14="http://schemas.microsoft.com/office/powerpoint/2010/main" val="2631195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9D949742-730C-4F7B-88BE-E4E69F6D1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0">
            <a:extLst>
              <a:ext uri="{FF2B5EF4-FFF2-40B4-BE49-F238E27FC236}">
                <a16:creationId xmlns:a16="http://schemas.microsoft.com/office/drawing/2014/main" id="{DC5C0732-01DA-4A7C-ABF5-56B3C5B0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1" y="685801"/>
            <a:ext cx="47244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6E8FADC-85AC-8D48-BE88-553EEBF4437C}"/>
              </a:ext>
            </a:extLst>
          </p:cNvPr>
          <p:cNvSpPr>
            <a:spLocks noGrp="1"/>
          </p:cNvSpPr>
          <p:nvPr>
            <p:ph type="title"/>
          </p:nvPr>
        </p:nvSpPr>
        <p:spPr>
          <a:xfrm>
            <a:off x="7285978" y="959278"/>
            <a:ext cx="3714872" cy="992512"/>
          </a:xfrm>
        </p:spPr>
        <p:txBody>
          <a:bodyPr>
            <a:normAutofit/>
          </a:bodyPr>
          <a:lstStyle/>
          <a:p>
            <a:pPr algn="ctr"/>
            <a:r>
              <a:rPr lang="en-US" b="1"/>
              <a:t>4. Expression Swap</a:t>
            </a:r>
            <a:endParaRPr lang="en-US"/>
          </a:p>
        </p:txBody>
      </p:sp>
      <p:pic>
        <p:nvPicPr>
          <p:cNvPr id="15" name="Picture 4" descr="Abstract background of data">
            <a:extLst>
              <a:ext uri="{FF2B5EF4-FFF2-40B4-BE49-F238E27FC236}">
                <a16:creationId xmlns:a16="http://schemas.microsoft.com/office/drawing/2014/main" id="{24A8C847-993D-46F6-9DA5-D0703BB27211}"/>
              </a:ext>
            </a:extLst>
          </p:cNvPr>
          <p:cNvPicPr>
            <a:picLocks noChangeAspect="1"/>
          </p:cNvPicPr>
          <p:nvPr/>
        </p:nvPicPr>
        <p:blipFill rotWithShape="1">
          <a:blip r:embed="rId2"/>
          <a:srcRect l="20791" r="29209"/>
          <a:stretch/>
        </p:blipFill>
        <p:spPr>
          <a:xfrm>
            <a:off x="20" y="10"/>
            <a:ext cx="6095980" cy="6857990"/>
          </a:xfrm>
          <a:prstGeom prst="rect">
            <a:avLst/>
          </a:prstGeom>
        </p:spPr>
      </p:pic>
      <p:sp>
        <p:nvSpPr>
          <p:cNvPr id="3" name="Content Placeholder 2">
            <a:extLst>
              <a:ext uri="{FF2B5EF4-FFF2-40B4-BE49-F238E27FC236}">
                <a16:creationId xmlns:a16="http://schemas.microsoft.com/office/drawing/2014/main" id="{3D4B0AF8-5D41-8148-8EB2-E82254436A0F}"/>
              </a:ext>
            </a:extLst>
          </p:cNvPr>
          <p:cNvSpPr>
            <a:spLocks noGrp="1"/>
          </p:cNvSpPr>
          <p:nvPr>
            <p:ph idx="1"/>
          </p:nvPr>
        </p:nvSpPr>
        <p:spPr>
          <a:xfrm>
            <a:off x="6781801" y="2135939"/>
            <a:ext cx="4724400" cy="3546806"/>
          </a:xfrm>
        </p:spPr>
        <p:txBody>
          <a:bodyPr>
            <a:noAutofit/>
          </a:bodyPr>
          <a:lstStyle/>
          <a:p>
            <a:pPr marL="0" indent="0">
              <a:lnSpc>
                <a:spcPct val="90000"/>
              </a:lnSpc>
              <a:buNone/>
            </a:pPr>
            <a:r>
              <a:rPr lang="en-US" sz="2200" dirty="0"/>
              <a:t>DATA:</a:t>
            </a:r>
          </a:p>
          <a:p>
            <a:pPr>
              <a:lnSpc>
                <a:spcPct val="90000"/>
              </a:lnSpc>
            </a:pPr>
            <a:r>
              <a:rPr lang="en-US" sz="2200" dirty="0"/>
              <a:t>The only known database for fake content under this technique is </a:t>
            </a:r>
            <a:r>
              <a:rPr lang="en-US" sz="2200" dirty="0" err="1"/>
              <a:t>FaceForensics</a:t>
            </a:r>
            <a:r>
              <a:rPr lang="en-US" sz="2200" dirty="0"/>
              <a:t>++.</a:t>
            </a:r>
          </a:p>
          <a:p>
            <a:pPr marL="0" indent="0">
              <a:lnSpc>
                <a:spcPct val="90000"/>
              </a:lnSpc>
              <a:buNone/>
            </a:pPr>
            <a:endParaRPr lang="en-US" sz="2200" dirty="0"/>
          </a:p>
          <a:p>
            <a:pPr marL="0" indent="0">
              <a:lnSpc>
                <a:spcPct val="90000"/>
              </a:lnSpc>
              <a:buNone/>
            </a:pPr>
            <a:r>
              <a:rPr lang="en-US" sz="2200" dirty="0"/>
              <a:t>MANIPULATION TECHNIQUES:</a:t>
            </a:r>
          </a:p>
          <a:p>
            <a:pPr>
              <a:lnSpc>
                <a:spcPct val="90000"/>
              </a:lnSpc>
            </a:pPr>
            <a:r>
              <a:rPr lang="en-US" sz="2200" dirty="0"/>
              <a:t>Intuitively this technique sounds very similar to the identity swap. Hence, most of the detection techniques are very similar to what we’ve discussed for identity swap.</a:t>
            </a:r>
          </a:p>
        </p:txBody>
      </p:sp>
    </p:spTree>
    <p:extLst>
      <p:ext uri="{BB962C8B-B14F-4D97-AF65-F5344CB8AC3E}">
        <p14:creationId xmlns:p14="http://schemas.microsoft.com/office/powerpoint/2010/main" val="2731337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36A9A943-04D2-4F54-9375-AF67542980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BA7CAF-5EE9-4EEE-9E12-B2CECCB94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1600" y="1371601"/>
            <a:ext cx="9486900" cy="4162612"/>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150B5C-D5C8-3141-87A7-3B29B06ED2C8}"/>
              </a:ext>
            </a:extLst>
          </p:cNvPr>
          <p:cNvSpPr>
            <a:spLocks noGrp="1"/>
          </p:cNvSpPr>
          <p:nvPr>
            <p:ph type="title"/>
          </p:nvPr>
        </p:nvSpPr>
        <p:spPr>
          <a:xfrm>
            <a:off x="2057400" y="2057400"/>
            <a:ext cx="8115300" cy="1713216"/>
          </a:xfrm>
        </p:spPr>
        <p:txBody>
          <a:bodyPr vert="horz" lIns="91440" tIns="45720" rIns="91440" bIns="45720" rtlCol="0" anchor="b">
            <a:normAutofit/>
          </a:bodyPr>
          <a:lstStyle/>
          <a:p>
            <a:pPr algn="ctr"/>
            <a:r>
              <a:rPr lang="en-US" sz="3600" kern="1200" cap="all" spc="300" baseline="0">
                <a:solidFill>
                  <a:schemeClr val="bg2"/>
                </a:solidFill>
                <a:latin typeface="+mj-lt"/>
                <a:ea typeface="+mj-ea"/>
                <a:cs typeface="+mj-cs"/>
              </a:rPr>
              <a:t>Other less common face manipulation detection techniques</a:t>
            </a:r>
          </a:p>
        </p:txBody>
      </p:sp>
    </p:spTree>
    <p:extLst>
      <p:ext uri="{BB962C8B-B14F-4D97-AF65-F5344CB8AC3E}">
        <p14:creationId xmlns:p14="http://schemas.microsoft.com/office/powerpoint/2010/main" val="34857189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BC959F-CAB6-4E23-81DE-E0BBF2B7E0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67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85C48-D455-8846-9A86-AE34EF65FBCA}"/>
              </a:ext>
            </a:extLst>
          </p:cNvPr>
          <p:cNvSpPr>
            <a:spLocks noGrp="1"/>
          </p:cNvSpPr>
          <p:nvPr>
            <p:ph type="title"/>
          </p:nvPr>
        </p:nvSpPr>
        <p:spPr>
          <a:xfrm>
            <a:off x="685800" y="1371600"/>
            <a:ext cx="2742028" cy="4114800"/>
          </a:xfrm>
        </p:spPr>
        <p:txBody>
          <a:bodyPr anchor="ctr">
            <a:normAutofit/>
          </a:bodyPr>
          <a:lstStyle/>
          <a:p>
            <a:pPr algn="ctr"/>
            <a:r>
              <a:rPr lang="en-US" sz="3000" b="1">
                <a:solidFill>
                  <a:schemeClr val="bg2"/>
                </a:solidFill>
              </a:rPr>
              <a:t>1. Face Morphing</a:t>
            </a:r>
            <a:endParaRPr lang="en-US" sz="3000">
              <a:solidFill>
                <a:schemeClr val="bg2"/>
              </a:solidFill>
            </a:endParaRPr>
          </a:p>
        </p:txBody>
      </p:sp>
      <p:sp>
        <p:nvSpPr>
          <p:cNvPr id="12" name="Rectangle 11">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0" y="685800"/>
            <a:ext cx="67437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7E583E3-1E36-C149-9E0A-75B7FA343A08}"/>
              </a:ext>
            </a:extLst>
          </p:cNvPr>
          <p:cNvSpPr>
            <a:spLocks noGrp="1"/>
          </p:cNvSpPr>
          <p:nvPr>
            <p:ph idx="1"/>
          </p:nvPr>
        </p:nvSpPr>
        <p:spPr>
          <a:xfrm>
            <a:off x="5310963" y="1270591"/>
            <a:ext cx="5631357" cy="4364666"/>
          </a:xfrm>
        </p:spPr>
        <p:txBody>
          <a:bodyPr anchor="ctr">
            <a:noAutofit/>
          </a:bodyPr>
          <a:lstStyle/>
          <a:p>
            <a:r>
              <a:rPr lang="en-US" dirty="0"/>
              <a:t>A type of facial manipulation system which can create an artificial biometric face sample resembling biometric information of two or more individuals.</a:t>
            </a:r>
          </a:p>
          <a:p>
            <a:r>
              <a:rPr lang="en-US" dirty="0"/>
              <a:t>This is a serious threat </a:t>
            </a:r>
            <a:r>
              <a:rPr lang="en-US" dirty="0" err="1"/>
              <a:t>wrt</a:t>
            </a:r>
            <a:r>
              <a:rPr lang="en-US" dirty="0"/>
              <a:t> facial recognition systems.</a:t>
            </a:r>
          </a:p>
          <a:p>
            <a:r>
              <a:rPr lang="en-US" dirty="0"/>
              <a:t>Although face morphing detection research is faced with a number of challenges and is still in infancy, a “</a:t>
            </a:r>
            <a:r>
              <a:rPr lang="en-US" dirty="0">
                <a:hlinkClick r:id="rId2"/>
              </a:rPr>
              <a:t>Morphing Attack Detection</a:t>
            </a:r>
            <a:r>
              <a:rPr lang="en-US" dirty="0"/>
              <a:t>” research paper has provided some hope.</a:t>
            </a:r>
          </a:p>
        </p:txBody>
      </p:sp>
    </p:spTree>
    <p:extLst>
      <p:ext uri="{BB962C8B-B14F-4D97-AF65-F5344CB8AC3E}">
        <p14:creationId xmlns:p14="http://schemas.microsoft.com/office/powerpoint/2010/main" val="10683228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1">
            <a:extLst>
              <a:ext uri="{FF2B5EF4-FFF2-40B4-BE49-F238E27FC236}">
                <a16:creationId xmlns:a16="http://schemas.microsoft.com/office/drawing/2014/main" id="{ECD538B8-489B-407A-A760-436DB4C56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A09598-37F5-A24F-B379-5598FBB32C08}"/>
              </a:ext>
            </a:extLst>
          </p:cNvPr>
          <p:cNvSpPr>
            <a:spLocks noGrp="1"/>
          </p:cNvSpPr>
          <p:nvPr>
            <p:ph type="title"/>
          </p:nvPr>
        </p:nvSpPr>
        <p:spPr>
          <a:xfrm>
            <a:off x="779929" y="1371600"/>
            <a:ext cx="4076700" cy="4114800"/>
          </a:xfrm>
        </p:spPr>
        <p:txBody>
          <a:bodyPr anchor="ctr">
            <a:normAutofit/>
          </a:bodyPr>
          <a:lstStyle/>
          <a:p>
            <a:pPr algn="ctr"/>
            <a:r>
              <a:rPr lang="en-US" b="1" dirty="0">
                <a:solidFill>
                  <a:schemeClr val="bg2"/>
                </a:solidFill>
              </a:rPr>
              <a:t>2. Face De-Identification</a:t>
            </a:r>
            <a:endParaRPr lang="en-US" dirty="0">
              <a:solidFill>
                <a:schemeClr val="bg2"/>
              </a:solidFill>
            </a:endParaRPr>
          </a:p>
        </p:txBody>
      </p:sp>
      <p:graphicFrame>
        <p:nvGraphicFramePr>
          <p:cNvPr id="25" name="Content Placeholder 2">
            <a:extLst>
              <a:ext uri="{FF2B5EF4-FFF2-40B4-BE49-F238E27FC236}">
                <a16:creationId xmlns:a16="http://schemas.microsoft.com/office/drawing/2014/main" id="{909DFCBA-CEDA-4629-9267-1F0912A52CFD}"/>
              </a:ext>
            </a:extLst>
          </p:cNvPr>
          <p:cNvGraphicFramePr>
            <a:graphicFrameLocks noGrp="1"/>
          </p:cNvGraphicFramePr>
          <p:nvPr>
            <p:ph idx="1"/>
            <p:extLst>
              <p:ext uri="{D42A27DB-BD31-4B8C-83A1-F6EECF244321}">
                <p14:modId xmlns:p14="http://schemas.microsoft.com/office/powerpoint/2010/main" val="1887152661"/>
              </p:ext>
            </p:extLst>
          </p:nvPr>
        </p:nvGraphicFramePr>
        <p:xfrm>
          <a:off x="3609473" y="685800"/>
          <a:ext cx="8470231" cy="5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53969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BC959F-CAB6-4E23-81DE-E0BBF2B7E0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67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4E3770-4D20-A142-B0B6-61B1FEEB6408}"/>
              </a:ext>
            </a:extLst>
          </p:cNvPr>
          <p:cNvSpPr>
            <a:spLocks noGrp="1"/>
          </p:cNvSpPr>
          <p:nvPr>
            <p:ph type="title"/>
          </p:nvPr>
        </p:nvSpPr>
        <p:spPr>
          <a:xfrm>
            <a:off x="0" y="1371600"/>
            <a:ext cx="3886200" cy="4114800"/>
          </a:xfrm>
        </p:spPr>
        <p:txBody>
          <a:bodyPr anchor="ctr">
            <a:normAutofit/>
          </a:bodyPr>
          <a:lstStyle/>
          <a:p>
            <a:pPr algn="ctr"/>
            <a:r>
              <a:rPr lang="en-US" b="1" dirty="0">
                <a:solidFill>
                  <a:schemeClr val="bg2"/>
                </a:solidFill>
              </a:rPr>
              <a:t>3. Face Synthesis (Audio to Video &amp; Text to Video)</a:t>
            </a:r>
            <a:endParaRPr lang="en-US" dirty="0">
              <a:solidFill>
                <a:schemeClr val="bg2"/>
              </a:solidFill>
            </a:endParaRPr>
          </a:p>
        </p:txBody>
      </p:sp>
      <p:sp>
        <p:nvSpPr>
          <p:cNvPr id="12" name="Rectangle 11">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0" y="685800"/>
            <a:ext cx="67437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F89AD0B-76E8-CE48-8C3D-DEAFD732516C}"/>
              </a:ext>
            </a:extLst>
          </p:cNvPr>
          <p:cNvSpPr>
            <a:spLocks noGrp="1"/>
          </p:cNvSpPr>
          <p:nvPr>
            <p:ph idx="1"/>
          </p:nvPr>
        </p:nvSpPr>
        <p:spPr>
          <a:xfrm>
            <a:off x="4762499" y="954271"/>
            <a:ext cx="6179821" cy="4949457"/>
          </a:xfrm>
        </p:spPr>
        <p:txBody>
          <a:bodyPr anchor="ctr">
            <a:noAutofit/>
          </a:bodyPr>
          <a:lstStyle/>
          <a:p>
            <a:pPr>
              <a:lnSpc>
                <a:spcPct val="90000"/>
              </a:lnSpc>
            </a:pPr>
            <a:r>
              <a:rPr lang="en-US" sz="2200" dirty="0"/>
              <a:t>This type of video manipulation is also known as lip-sync deep fakes.</a:t>
            </a:r>
          </a:p>
          <a:p>
            <a:pPr>
              <a:lnSpc>
                <a:spcPct val="90000"/>
              </a:lnSpc>
            </a:pPr>
            <a:r>
              <a:rPr lang="en-US" sz="2200" u="sng" dirty="0">
                <a:hlinkClick r:id="rId2"/>
              </a:rPr>
              <a:t>Obama’s famous video</a:t>
            </a:r>
            <a:r>
              <a:rPr lang="en-US" sz="2200" dirty="0"/>
              <a:t> is an accurate example of Audio to Video Face Synthesis.</a:t>
            </a:r>
          </a:p>
          <a:p>
            <a:pPr>
              <a:lnSpc>
                <a:spcPct val="90000"/>
              </a:lnSpc>
            </a:pPr>
            <a:r>
              <a:rPr lang="en-US" sz="2200" dirty="0"/>
              <a:t>The approach uses several hours of old videos along with a new audio recording as input and a recurrent neural network (LSTM in this case). Using which, mapping from raw audio features to mouth shapes are learned. Then, a new video is created based on mouth shape at each frame, mouth texture and 3D pose matching.</a:t>
            </a:r>
          </a:p>
          <a:p>
            <a:pPr>
              <a:lnSpc>
                <a:spcPct val="90000"/>
              </a:lnSpc>
            </a:pPr>
            <a:r>
              <a:rPr lang="en-US" sz="2200" dirty="0"/>
              <a:t>For the second type, that is synthesis of fake videos from text, a video of a person speaking and text to be spoken are taken as input. Then a new video is synthesized with the persons mouth synchronizing with new words.</a:t>
            </a:r>
          </a:p>
        </p:txBody>
      </p:sp>
    </p:spTree>
    <p:extLst>
      <p:ext uri="{BB962C8B-B14F-4D97-AF65-F5344CB8AC3E}">
        <p14:creationId xmlns:p14="http://schemas.microsoft.com/office/powerpoint/2010/main" val="19587835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3">
            <a:extLst>
              <a:ext uri="{FF2B5EF4-FFF2-40B4-BE49-F238E27FC236}">
                <a16:creationId xmlns:a16="http://schemas.microsoft.com/office/drawing/2014/main" id="{B83FF559-6482-47DA-9012-5849DE2A2E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096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20B3FE-10D4-DD4C-B55E-5BA91F9C08FD}"/>
              </a:ext>
            </a:extLst>
          </p:cNvPr>
          <p:cNvSpPr>
            <a:spLocks noGrp="1"/>
          </p:cNvSpPr>
          <p:nvPr>
            <p:ph type="title"/>
          </p:nvPr>
        </p:nvSpPr>
        <p:spPr>
          <a:xfrm>
            <a:off x="1013411" y="685800"/>
            <a:ext cx="4135185" cy="5486400"/>
          </a:xfrm>
        </p:spPr>
        <p:txBody>
          <a:bodyPr anchor="ctr">
            <a:normAutofit/>
          </a:bodyPr>
          <a:lstStyle/>
          <a:p>
            <a:pPr algn="ctr"/>
            <a:r>
              <a:rPr lang="en-US">
                <a:solidFill>
                  <a:schemeClr val="bg2"/>
                </a:solidFill>
              </a:rPr>
              <a:t>CONCLUSIOn</a:t>
            </a:r>
          </a:p>
        </p:txBody>
      </p:sp>
      <p:graphicFrame>
        <p:nvGraphicFramePr>
          <p:cNvPr id="5" name="Content Placeholder 2">
            <a:extLst>
              <a:ext uri="{FF2B5EF4-FFF2-40B4-BE49-F238E27FC236}">
                <a16:creationId xmlns:a16="http://schemas.microsoft.com/office/drawing/2014/main" id="{8CF9A47E-53F1-46F3-AB0F-024D6869AA4B}"/>
              </a:ext>
            </a:extLst>
          </p:cNvPr>
          <p:cNvGraphicFramePr>
            <a:graphicFrameLocks noGrp="1"/>
          </p:cNvGraphicFramePr>
          <p:nvPr>
            <p:ph idx="1"/>
            <p:extLst>
              <p:ext uri="{D42A27DB-BD31-4B8C-83A1-F6EECF244321}">
                <p14:modId xmlns:p14="http://schemas.microsoft.com/office/powerpoint/2010/main" val="3576461265"/>
              </p:ext>
            </p:extLst>
          </p:nvPr>
        </p:nvGraphicFramePr>
        <p:xfrm>
          <a:off x="6162007" y="192505"/>
          <a:ext cx="6029993" cy="64328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623154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3E5064B-BAF4-48C7-8C2C-8219FF24A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A7C3535-4FB5-4E5B-BDFE-FA61877AF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23E33EB3-397E-4C5F-B561-7FEE7C781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1" y="701040"/>
            <a:ext cx="10820400" cy="54711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D27A5B-DC23-7A4F-A126-BA0782ECEEBC}"/>
              </a:ext>
            </a:extLst>
          </p:cNvPr>
          <p:cNvSpPr>
            <a:spLocks noGrp="1"/>
          </p:cNvSpPr>
          <p:nvPr>
            <p:ph idx="1"/>
          </p:nvPr>
        </p:nvSpPr>
        <p:spPr>
          <a:xfrm>
            <a:off x="1284850" y="2135938"/>
            <a:ext cx="6339840" cy="3439557"/>
          </a:xfrm>
        </p:spPr>
        <p:txBody>
          <a:bodyPr>
            <a:normAutofit/>
          </a:bodyPr>
          <a:lstStyle/>
          <a:p>
            <a:pPr marL="0" indent="0">
              <a:buNone/>
            </a:pPr>
            <a:r>
              <a:rPr lang="en-US" dirty="0"/>
              <a:t>On a closing note, it is important for each of us to familiarize ourselves with the </a:t>
            </a:r>
            <a:r>
              <a:rPr lang="en-US" dirty="0" err="1"/>
              <a:t>DeepFake</a:t>
            </a:r>
            <a:r>
              <a:rPr lang="en-US" dirty="0"/>
              <a:t> techniques and the existence of fake content itself to do whatever little we can to prevent it from circulating and causing harm to the society.</a:t>
            </a:r>
          </a:p>
        </p:txBody>
      </p:sp>
      <p:pic>
        <p:nvPicPr>
          <p:cNvPr id="7" name="Graphic 6" descr="Closed Quotation Mark">
            <a:extLst>
              <a:ext uri="{FF2B5EF4-FFF2-40B4-BE49-F238E27FC236}">
                <a16:creationId xmlns:a16="http://schemas.microsoft.com/office/drawing/2014/main" id="{1D549D59-8D85-43A9-A5A8-6E6D40F798C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53400" y="2076450"/>
            <a:ext cx="2705100" cy="2705100"/>
          </a:xfrm>
          <a:prstGeom prst="rect">
            <a:avLst/>
          </a:prstGeom>
        </p:spPr>
      </p:pic>
    </p:spTree>
    <p:extLst>
      <p:ext uri="{BB962C8B-B14F-4D97-AF65-F5344CB8AC3E}">
        <p14:creationId xmlns:p14="http://schemas.microsoft.com/office/powerpoint/2010/main" val="42712576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7">
            <a:extLst>
              <a:ext uri="{FF2B5EF4-FFF2-40B4-BE49-F238E27FC236}">
                <a16:creationId xmlns:a16="http://schemas.microsoft.com/office/drawing/2014/main" id="{8BBC959F-CAB6-4E23-81DE-E0BBF2B7E0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67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EA7549-E6CF-6E49-813C-3152DD909683}"/>
              </a:ext>
            </a:extLst>
          </p:cNvPr>
          <p:cNvSpPr>
            <a:spLocks noGrp="1"/>
          </p:cNvSpPr>
          <p:nvPr>
            <p:ph type="title"/>
          </p:nvPr>
        </p:nvSpPr>
        <p:spPr>
          <a:xfrm>
            <a:off x="685800" y="1371600"/>
            <a:ext cx="3063240" cy="4114800"/>
          </a:xfrm>
        </p:spPr>
        <p:txBody>
          <a:bodyPr anchor="ctr">
            <a:normAutofit/>
          </a:bodyPr>
          <a:lstStyle/>
          <a:p>
            <a:pPr algn="ctr"/>
            <a:r>
              <a:rPr lang="en-US" dirty="0">
                <a:solidFill>
                  <a:schemeClr val="bg2"/>
                </a:solidFill>
              </a:rPr>
              <a:t>THANK you!</a:t>
            </a:r>
          </a:p>
        </p:txBody>
      </p:sp>
      <p:sp>
        <p:nvSpPr>
          <p:cNvPr id="12" name="Rectangle 11">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0" y="685800"/>
            <a:ext cx="67437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D742A98-46A1-9C4E-9B83-72BACBFD28C7}"/>
              </a:ext>
            </a:extLst>
          </p:cNvPr>
          <p:cNvSpPr>
            <a:spLocks noGrp="1"/>
          </p:cNvSpPr>
          <p:nvPr>
            <p:ph idx="1"/>
          </p:nvPr>
        </p:nvSpPr>
        <p:spPr>
          <a:xfrm>
            <a:off x="5310963" y="1270591"/>
            <a:ext cx="6042837" cy="4364666"/>
          </a:xfrm>
        </p:spPr>
        <p:txBody>
          <a:bodyPr anchor="ctr">
            <a:normAutofit/>
          </a:bodyPr>
          <a:lstStyle/>
          <a:p>
            <a:pPr marL="0" indent="0">
              <a:buNone/>
            </a:pPr>
            <a:r>
              <a:rPr lang="en-US" sz="2500" dirty="0"/>
              <a:t>I would like to thank my Professor </a:t>
            </a:r>
            <a:r>
              <a:rPr lang="en-US" sz="2500" b="1" dirty="0"/>
              <a:t>Vijay </a:t>
            </a:r>
            <a:r>
              <a:rPr lang="en-US" sz="2500" b="1" dirty="0" err="1"/>
              <a:t>Eranti</a:t>
            </a:r>
            <a:r>
              <a:rPr lang="en-US" sz="2500" dirty="0"/>
              <a:t> for inspiring me to research on </a:t>
            </a:r>
            <a:r>
              <a:rPr lang="en-US" sz="2500" dirty="0" err="1"/>
              <a:t>DeepFakes</a:t>
            </a:r>
            <a:r>
              <a:rPr lang="en-US" sz="2500" dirty="0"/>
              <a:t> and understand its implications.</a:t>
            </a:r>
          </a:p>
        </p:txBody>
      </p:sp>
    </p:spTree>
    <p:extLst>
      <p:ext uri="{BB962C8B-B14F-4D97-AF65-F5344CB8AC3E}">
        <p14:creationId xmlns:p14="http://schemas.microsoft.com/office/powerpoint/2010/main" val="1275701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CD538B8-489B-407A-A760-436DB4C56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FF4F44-6700-C145-8F6F-748EC22A30D7}"/>
              </a:ext>
            </a:extLst>
          </p:cNvPr>
          <p:cNvSpPr>
            <a:spLocks noGrp="1"/>
          </p:cNvSpPr>
          <p:nvPr>
            <p:ph type="title"/>
          </p:nvPr>
        </p:nvSpPr>
        <p:spPr>
          <a:xfrm>
            <a:off x="1371600" y="1371600"/>
            <a:ext cx="2705100" cy="4114800"/>
          </a:xfrm>
        </p:spPr>
        <p:txBody>
          <a:bodyPr anchor="ctr">
            <a:normAutofit/>
          </a:bodyPr>
          <a:lstStyle/>
          <a:p>
            <a:pPr algn="ctr"/>
            <a:r>
              <a:rPr lang="en-US" dirty="0">
                <a:solidFill>
                  <a:schemeClr val="bg2"/>
                </a:solidFill>
              </a:rPr>
              <a:t>Why has it become so common?</a:t>
            </a:r>
          </a:p>
        </p:txBody>
      </p:sp>
      <p:graphicFrame>
        <p:nvGraphicFramePr>
          <p:cNvPr id="11" name="Content Placeholder 2">
            <a:extLst>
              <a:ext uri="{FF2B5EF4-FFF2-40B4-BE49-F238E27FC236}">
                <a16:creationId xmlns:a16="http://schemas.microsoft.com/office/drawing/2014/main" id="{0EBE4EEB-FC2E-45D1-8B70-7196B45643DA}"/>
              </a:ext>
            </a:extLst>
          </p:cNvPr>
          <p:cNvGraphicFramePr>
            <a:graphicFrameLocks noGrp="1"/>
          </p:cNvGraphicFramePr>
          <p:nvPr>
            <p:ph idx="1"/>
            <p:extLst>
              <p:ext uri="{D42A27DB-BD31-4B8C-83A1-F6EECF244321}">
                <p14:modId xmlns:p14="http://schemas.microsoft.com/office/powerpoint/2010/main" val="32590374"/>
              </p:ext>
            </p:extLst>
          </p:nvPr>
        </p:nvGraphicFramePr>
        <p:xfrm>
          <a:off x="5410200" y="685800"/>
          <a:ext cx="6096000" cy="5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42634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3">
            <a:extLst>
              <a:ext uri="{FF2B5EF4-FFF2-40B4-BE49-F238E27FC236}">
                <a16:creationId xmlns:a16="http://schemas.microsoft.com/office/drawing/2014/main" id="{ECD538B8-489B-407A-A760-436DB4C563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4076700" cy="54864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FEB1EE-7CEB-934A-AE69-ED05E2EA6ABD}"/>
              </a:ext>
            </a:extLst>
          </p:cNvPr>
          <p:cNvSpPr>
            <a:spLocks noGrp="1"/>
          </p:cNvSpPr>
          <p:nvPr>
            <p:ph type="title"/>
          </p:nvPr>
        </p:nvSpPr>
        <p:spPr>
          <a:xfrm>
            <a:off x="1371600" y="1371600"/>
            <a:ext cx="2705100" cy="4114800"/>
          </a:xfrm>
        </p:spPr>
        <p:txBody>
          <a:bodyPr anchor="ctr">
            <a:normAutofit/>
          </a:bodyPr>
          <a:lstStyle/>
          <a:p>
            <a:pPr algn="ctr"/>
            <a:r>
              <a:rPr lang="en-US" dirty="0">
                <a:solidFill>
                  <a:schemeClr val="bg2"/>
                </a:solidFill>
              </a:rPr>
              <a:t>What IS A </a:t>
            </a:r>
            <a:r>
              <a:rPr lang="en-US" dirty="0" err="1">
                <a:solidFill>
                  <a:schemeClr val="bg2"/>
                </a:solidFill>
              </a:rPr>
              <a:t>DEEPFAke</a:t>
            </a:r>
            <a:r>
              <a:rPr lang="en-US" dirty="0">
                <a:solidFill>
                  <a:schemeClr val="bg2"/>
                </a:solidFill>
              </a:rPr>
              <a:t>? </a:t>
            </a:r>
          </a:p>
        </p:txBody>
      </p:sp>
      <p:graphicFrame>
        <p:nvGraphicFramePr>
          <p:cNvPr id="7" name="Content Placeholder 2">
            <a:extLst>
              <a:ext uri="{FF2B5EF4-FFF2-40B4-BE49-F238E27FC236}">
                <a16:creationId xmlns:a16="http://schemas.microsoft.com/office/drawing/2014/main" id="{5E5EBC6F-1BA2-478D-B3C5-8AD40EE38BE3}"/>
              </a:ext>
            </a:extLst>
          </p:cNvPr>
          <p:cNvGraphicFramePr>
            <a:graphicFrameLocks noGrp="1"/>
          </p:cNvGraphicFramePr>
          <p:nvPr>
            <p:ph idx="1"/>
            <p:extLst>
              <p:ext uri="{D42A27DB-BD31-4B8C-83A1-F6EECF244321}">
                <p14:modId xmlns:p14="http://schemas.microsoft.com/office/powerpoint/2010/main" val="3148384376"/>
              </p:ext>
            </p:extLst>
          </p:nvPr>
        </p:nvGraphicFramePr>
        <p:xfrm>
          <a:off x="5410200" y="685800"/>
          <a:ext cx="6096000" cy="548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1017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D9B4E22-C752-0F48-99B4-5A816056E2C4}"/>
              </a:ext>
            </a:extLst>
          </p:cNvPr>
          <p:cNvSpPr>
            <a:spLocks noGrp="1"/>
          </p:cNvSpPr>
          <p:nvPr>
            <p:ph type="title"/>
          </p:nvPr>
        </p:nvSpPr>
        <p:spPr>
          <a:xfrm>
            <a:off x="1371600" y="1020728"/>
            <a:ext cx="9486900" cy="996061"/>
          </a:xfrm>
        </p:spPr>
        <p:txBody>
          <a:bodyPr anchor="b">
            <a:normAutofit/>
          </a:bodyPr>
          <a:lstStyle/>
          <a:p>
            <a:pPr algn="ctr"/>
            <a:r>
              <a:rPr lang="en-US" dirty="0"/>
              <a:t>How was it traditionally?</a:t>
            </a:r>
          </a:p>
        </p:txBody>
      </p:sp>
      <p:sp>
        <p:nvSpPr>
          <p:cNvPr id="3" name="Content Placeholder 2">
            <a:extLst>
              <a:ext uri="{FF2B5EF4-FFF2-40B4-BE49-F238E27FC236}">
                <a16:creationId xmlns:a16="http://schemas.microsoft.com/office/drawing/2014/main" id="{5A9FC974-1E12-294B-8E10-2A2D7BA750CB}"/>
              </a:ext>
            </a:extLst>
          </p:cNvPr>
          <p:cNvSpPr>
            <a:spLocks noGrp="1"/>
          </p:cNvSpPr>
          <p:nvPr>
            <p:ph idx="1"/>
          </p:nvPr>
        </p:nvSpPr>
        <p:spPr>
          <a:xfrm>
            <a:off x="1371600" y="2200940"/>
            <a:ext cx="9486901" cy="3577854"/>
          </a:xfrm>
        </p:spPr>
        <p:txBody>
          <a:bodyPr>
            <a:normAutofit/>
          </a:bodyPr>
          <a:lstStyle/>
          <a:p>
            <a:r>
              <a:rPr lang="en-US" dirty="0"/>
              <a:t>Firstly, the number of face manipulations were limited lack of sophisticated tools and the complex steps it involved. </a:t>
            </a:r>
          </a:p>
          <a:p>
            <a:r>
              <a:rPr lang="en-US" dirty="0"/>
              <a:t>Fake detection methods back then were based on in-camera and out-camera fingerprints</a:t>
            </a:r>
          </a:p>
          <a:p>
            <a:r>
              <a:rPr lang="en-US" dirty="0"/>
              <a:t>These methods hugely relied on training scenarios and did not serve accurate results under unobserved conditions.</a:t>
            </a:r>
          </a:p>
          <a:p>
            <a:r>
              <a:rPr lang="en-US" dirty="0"/>
              <a:t>In today’s world where fake images look too real, the robustness of fake detection techniques is of utmost importance. </a:t>
            </a:r>
          </a:p>
          <a:p>
            <a:endParaRPr lang="en-US" dirty="0"/>
          </a:p>
        </p:txBody>
      </p:sp>
    </p:spTree>
    <p:extLst>
      <p:ext uri="{BB962C8B-B14F-4D97-AF65-F5344CB8AC3E}">
        <p14:creationId xmlns:p14="http://schemas.microsoft.com/office/powerpoint/2010/main" val="859156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5B098B6-88A1-4935-AF43-01286C94C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6781" y="1663995"/>
            <a:ext cx="3390900" cy="35433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65C166-DD14-C348-9066-8240E88A89E1}"/>
              </a:ext>
            </a:extLst>
          </p:cNvPr>
          <p:cNvSpPr>
            <a:spLocks noGrp="1"/>
          </p:cNvSpPr>
          <p:nvPr>
            <p:ph type="title"/>
          </p:nvPr>
        </p:nvSpPr>
        <p:spPr>
          <a:xfrm>
            <a:off x="1626781" y="2057401"/>
            <a:ext cx="3390900" cy="2743200"/>
          </a:xfrm>
        </p:spPr>
        <p:txBody>
          <a:bodyPr anchor="ctr">
            <a:normAutofit/>
          </a:bodyPr>
          <a:lstStyle/>
          <a:p>
            <a:pPr algn="ctr"/>
            <a:r>
              <a:rPr lang="en-US" dirty="0">
                <a:solidFill>
                  <a:schemeClr val="bg2"/>
                </a:solidFill>
              </a:rPr>
              <a:t>Are fake detection Methods A 100% foolproof?</a:t>
            </a:r>
          </a:p>
        </p:txBody>
      </p:sp>
      <p:sp>
        <p:nvSpPr>
          <p:cNvPr id="3" name="Content Placeholder 2">
            <a:extLst>
              <a:ext uri="{FF2B5EF4-FFF2-40B4-BE49-F238E27FC236}">
                <a16:creationId xmlns:a16="http://schemas.microsoft.com/office/drawing/2014/main" id="{FF5DD238-F0A9-4244-8B35-7383B2F42DAD}"/>
              </a:ext>
            </a:extLst>
          </p:cNvPr>
          <p:cNvSpPr>
            <a:spLocks noGrp="1"/>
          </p:cNvSpPr>
          <p:nvPr>
            <p:ph idx="1"/>
          </p:nvPr>
        </p:nvSpPr>
        <p:spPr>
          <a:xfrm>
            <a:off x="6096001" y="579473"/>
            <a:ext cx="5410200" cy="5762847"/>
          </a:xfrm>
        </p:spPr>
        <p:txBody>
          <a:bodyPr anchor="ctr">
            <a:normAutofit/>
          </a:bodyPr>
          <a:lstStyle/>
          <a:p>
            <a:r>
              <a:rPr lang="en-US" dirty="0"/>
              <a:t>We are yet to reach a stage where fake detection is 100% foolproof</a:t>
            </a:r>
          </a:p>
          <a:p>
            <a:r>
              <a:rPr lang="en-US" dirty="0"/>
              <a:t>Fake images when uploaded to social media &amp; websites are subject to compression, noise, resizing and other changes.</a:t>
            </a:r>
          </a:p>
          <a:p>
            <a:r>
              <a:rPr lang="en-US" dirty="0"/>
              <a:t>This makes it difficult for detection algorithms to work, since they are trained only for specific scenarios.</a:t>
            </a:r>
          </a:p>
        </p:txBody>
      </p:sp>
    </p:spTree>
    <p:extLst>
      <p:ext uri="{BB962C8B-B14F-4D97-AF65-F5344CB8AC3E}">
        <p14:creationId xmlns:p14="http://schemas.microsoft.com/office/powerpoint/2010/main" val="4075016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8BBC959F-CAB6-4E23-81DE-E0BBF2B7E0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767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0873C-5F21-E141-8891-DCFBC6B3C313}"/>
              </a:ext>
            </a:extLst>
          </p:cNvPr>
          <p:cNvSpPr>
            <a:spLocks noGrp="1"/>
          </p:cNvSpPr>
          <p:nvPr>
            <p:ph type="title"/>
          </p:nvPr>
        </p:nvSpPr>
        <p:spPr>
          <a:xfrm>
            <a:off x="228600" y="1395524"/>
            <a:ext cx="3726180" cy="4114800"/>
          </a:xfrm>
        </p:spPr>
        <p:txBody>
          <a:bodyPr anchor="ctr">
            <a:normAutofit/>
          </a:bodyPr>
          <a:lstStyle/>
          <a:p>
            <a:pPr algn="ctr"/>
            <a:r>
              <a:rPr lang="en-US" dirty="0">
                <a:solidFill>
                  <a:schemeClr val="bg2"/>
                </a:solidFill>
              </a:rPr>
              <a:t>Facial Manipulation Techniques</a:t>
            </a:r>
          </a:p>
        </p:txBody>
      </p:sp>
      <p:sp>
        <p:nvSpPr>
          <p:cNvPr id="16" name="Rectangle 11">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0" y="685800"/>
            <a:ext cx="67437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EC8DB0-E619-3D41-B5BC-77179FC1C776}"/>
              </a:ext>
            </a:extLst>
          </p:cNvPr>
          <p:cNvSpPr>
            <a:spLocks noGrp="1"/>
          </p:cNvSpPr>
          <p:nvPr>
            <p:ph idx="1"/>
          </p:nvPr>
        </p:nvSpPr>
        <p:spPr>
          <a:xfrm>
            <a:off x="5310963" y="1270591"/>
            <a:ext cx="5631357" cy="4364666"/>
          </a:xfrm>
        </p:spPr>
        <p:txBody>
          <a:bodyPr anchor="ctr">
            <a:noAutofit/>
          </a:bodyPr>
          <a:lstStyle/>
          <a:p>
            <a:pPr marL="0" indent="0">
              <a:buNone/>
            </a:pPr>
            <a:r>
              <a:rPr lang="en-US" b="1" dirty="0"/>
              <a:t>4 most common types of Facial Manipulation Techniques</a:t>
            </a:r>
          </a:p>
          <a:p>
            <a:pPr marL="0" indent="0">
              <a:buNone/>
            </a:pPr>
            <a:r>
              <a:rPr lang="en-US" dirty="0"/>
              <a:t>1. Entire Face Synthesis</a:t>
            </a:r>
          </a:p>
          <a:p>
            <a:pPr marL="0" indent="0">
              <a:buNone/>
            </a:pPr>
            <a:r>
              <a:rPr lang="en-US" dirty="0"/>
              <a:t>2. Identity Swap</a:t>
            </a:r>
          </a:p>
          <a:p>
            <a:pPr marL="0" indent="0">
              <a:buNone/>
            </a:pPr>
            <a:r>
              <a:rPr lang="en-US" dirty="0"/>
              <a:t>3. Attribute Manipulation</a:t>
            </a:r>
          </a:p>
          <a:p>
            <a:pPr marL="0" indent="0">
              <a:buNone/>
            </a:pPr>
            <a:r>
              <a:rPr lang="en-US" dirty="0"/>
              <a:t>4. Expression Swap</a:t>
            </a:r>
          </a:p>
          <a:p>
            <a:pPr marL="0" indent="0">
              <a:buNone/>
            </a:pPr>
            <a:endParaRPr lang="en-US" dirty="0"/>
          </a:p>
          <a:p>
            <a:pPr marL="0" indent="0">
              <a:buNone/>
            </a:pPr>
            <a:r>
              <a:rPr lang="en-US" dirty="0"/>
              <a:t>Other less common facial manipulation techniques include Face Morphing, Face De-Identification &amp; Face Synthesis</a:t>
            </a:r>
          </a:p>
          <a:p>
            <a:endParaRPr lang="en-US" dirty="0"/>
          </a:p>
        </p:txBody>
      </p:sp>
    </p:spTree>
    <p:extLst>
      <p:ext uri="{BB962C8B-B14F-4D97-AF65-F5344CB8AC3E}">
        <p14:creationId xmlns:p14="http://schemas.microsoft.com/office/powerpoint/2010/main" val="20988038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25DEB908-D1CD-4F2D-8E11-147CE27797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C3AD737C-E656-4AA4-816A-3E6836ED3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0" y="685800"/>
            <a:ext cx="67437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3F71CF-EE4C-0344-A392-F2A08A127C36}"/>
              </a:ext>
            </a:extLst>
          </p:cNvPr>
          <p:cNvSpPr>
            <a:spLocks noGrp="1"/>
          </p:cNvSpPr>
          <p:nvPr>
            <p:ph type="title"/>
          </p:nvPr>
        </p:nvSpPr>
        <p:spPr>
          <a:xfrm>
            <a:off x="4929681" y="1008185"/>
            <a:ext cx="6439360" cy="871104"/>
          </a:xfrm>
        </p:spPr>
        <p:txBody>
          <a:bodyPr>
            <a:noAutofit/>
          </a:bodyPr>
          <a:lstStyle/>
          <a:p>
            <a:pPr algn="ctr"/>
            <a:r>
              <a:rPr lang="en-US" dirty="0"/>
              <a:t>1. Entire Face Synthesis</a:t>
            </a:r>
          </a:p>
        </p:txBody>
      </p:sp>
      <p:pic>
        <p:nvPicPr>
          <p:cNvPr id="6" name="Picture 5">
            <a:extLst>
              <a:ext uri="{FF2B5EF4-FFF2-40B4-BE49-F238E27FC236}">
                <a16:creationId xmlns:a16="http://schemas.microsoft.com/office/drawing/2014/main" id="{46AB6CD1-2C32-6749-8FB4-DD320D7141A6}"/>
              </a:ext>
            </a:extLst>
          </p:cNvPr>
          <p:cNvPicPr>
            <a:picLocks noChangeAspect="1"/>
          </p:cNvPicPr>
          <p:nvPr/>
        </p:nvPicPr>
        <p:blipFill>
          <a:blip r:embed="rId2"/>
          <a:stretch>
            <a:fillRect/>
          </a:stretch>
        </p:blipFill>
        <p:spPr>
          <a:xfrm>
            <a:off x="314325" y="1879289"/>
            <a:ext cx="4301030" cy="2978461"/>
          </a:xfrm>
          <a:prstGeom prst="rect">
            <a:avLst/>
          </a:prstGeom>
        </p:spPr>
      </p:pic>
      <p:sp>
        <p:nvSpPr>
          <p:cNvPr id="3" name="Content Placeholder 2">
            <a:extLst>
              <a:ext uri="{FF2B5EF4-FFF2-40B4-BE49-F238E27FC236}">
                <a16:creationId xmlns:a16="http://schemas.microsoft.com/office/drawing/2014/main" id="{EF32C185-B6F5-594D-862A-445A23244178}"/>
              </a:ext>
            </a:extLst>
          </p:cNvPr>
          <p:cNvSpPr>
            <a:spLocks noGrp="1"/>
          </p:cNvSpPr>
          <p:nvPr>
            <p:ph idx="1"/>
          </p:nvPr>
        </p:nvSpPr>
        <p:spPr>
          <a:xfrm>
            <a:off x="5059681" y="2148051"/>
            <a:ext cx="6187440" cy="3556352"/>
          </a:xfrm>
        </p:spPr>
        <p:txBody>
          <a:bodyPr>
            <a:normAutofit/>
          </a:bodyPr>
          <a:lstStyle/>
          <a:p>
            <a:r>
              <a:rPr lang="en-US" dirty="0"/>
              <a:t>Creation of a brand-new face from scratch</a:t>
            </a:r>
          </a:p>
          <a:p>
            <a:r>
              <a:rPr lang="en-US" dirty="0"/>
              <a:t>Excellent quality face with high degree of realism</a:t>
            </a:r>
          </a:p>
          <a:p>
            <a:r>
              <a:rPr lang="en-US" dirty="0"/>
              <a:t>Video games &amp; 3D modelling industries find it very beneficial</a:t>
            </a:r>
          </a:p>
          <a:p>
            <a:r>
              <a:rPr lang="en-US" dirty="0"/>
              <a:t>Negative consequence: Very realistic social media profiles for misuse</a:t>
            </a:r>
          </a:p>
          <a:p>
            <a:endParaRPr lang="en-US" dirty="0"/>
          </a:p>
          <a:p>
            <a:endParaRPr lang="en-US" dirty="0"/>
          </a:p>
        </p:txBody>
      </p:sp>
    </p:spTree>
    <p:extLst>
      <p:ext uri="{BB962C8B-B14F-4D97-AF65-F5344CB8AC3E}">
        <p14:creationId xmlns:p14="http://schemas.microsoft.com/office/powerpoint/2010/main" val="2470899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9D949742-730C-4F7B-88BE-E4E69F6D1C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DC5C0732-01DA-4A7C-ABF5-56B3C5B0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1801" y="685801"/>
            <a:ext cx="4724400"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8C57065-42B2-814D-A0C5-CCCFA90F05C2}"/>
              </a:ext>
            </a:extLst>
          </p:cNvPr>
          <p:cNvSpPr>
            <a:spLocks noGrp="1"/>
          </p:cNvSpPr>
          <p:nvPr>
            <p:ph type="title"/>
          </p:nvPr>
        </p:nvSpPr>
        <p:spPr>
          <a:xfrm>
            <a:off x="7285977" y="959278"/>
            <a:ext cx="4220223" cy="992512"/>
          </a:xfrm>
        </p:spPr>
        <p:txBody>
          <a:bodyPr>
            <a:normAutofit/>
          </a:bodyPr>
          <a:lstStyle/>
          <a:p>
            <a:pPr algn="ctr"/>
            <a:r>
              <a:rPr lang="en-US" dirty="0"/>
              <a:t>2. Identity Swap</a:t>
            </a:r>
          </a:p>
        </p:txBody>
      </p:sp>
      <p:pic>
        <p:nvPicPr>
          <p:cNvPr id="7" name="Picture 6">
            <a:extLst>
              <a:ext uri="{FF2B5EF4-FFF2-40B4-BE49-F238E27FC236}">
                <a16:creationId xmlns:a16="http://schemas.microsoft.com/office/drawing/2014/main" id="{B76682CF-2401-0B44-85B0-8AB04E0306FA}"/>
              </a:ext>
            </a:extLst>
          </p:cNvPr>
          <p:cNvPicPr>
            <a:picLocks noChangeAspect="1"/>
          </p:cNvPicPr>
          <p:nvPr/>
        </p:nvPicPr>
        <p:blipFill rotWithShape="1">
          <a:blip r:embed="rId2"/>
          <a:srcRect l="5768" r="7789" b="1"/>
          <a:stretch/>
        </p:blipFill>
        <p:spPr>
          <a:xfrm>
            <a:off x="20" y="10"/>
            <a:ext cx="6095980" cy="6857990"/>
          </a:xfrm>
          <a:prstGeom prst="rect">
            <a:avLst/>
          </a:prstGeom>
        </p:spPr>
      </p:pic>
      <p:sp>
        <p:nvSpPr>
          <p:cNvPr id="3" name="Content Placeholder 2">
            <a:extLst>
              <a:ext uri="{FF2B5EF4-FFF2-40B4-BE49-F238E27FC236}">
                <a16:creationId xmlns:a16="http://schemas.microsoft.com/office/drawing/2014/main" id="{B9E5A968-EDA5-494A-880E-51B7E4F3B9BF}"/>
              </a:ext>
            </a:extLst>
          </p:cNvPr>
          <p:cNvSpPr>
            <a:spLocks noGrp="1"/>
          </p:cNvSpPr>
          <p:nvPr>
            <p:ph idx="1"/>
          </p:nvPr>
        </p:nvSpPr>
        <p:spPr>
          <a:xfrm>
            <a:off x="7178040" y="2225267"/>
            <a:ext cx="3835620" cy="3546806"/>
          </a:xfrm>
        </p:spPr>
        <p:txBody>
          <a:bodyPr>
            <a:normAutofit/>
          </a:bodyPr>
          <a:lstStyle/>
          <a:p>
            <a:r>
              <a:rPr lang="en-US" dirty="0"/>
              <a:t>Swapping the face of one person with another</a:t>
            </a:r>
          </a:p>
          <a:p>
            <a:r>
              <a:rPr lang="en-US" dirty="0"/>
              <a:t>This technique benefits the film industry</a:t>
            </a:r>
          </a:p>
          <a:p>
            <a:r>
              <a:rPr lang="en-US" dirty="0"/>
              <a:t>Negative consequence: Celebrity pornography, hoaxes, financial fraud, politics</a:t>
            </a:r>
          </a:p>
          <a:p>
            <a:endParaRPr lang="en-US" dirty="0"/>
          </a:p>
        </p:txBody>
      </p:sp>
    </p:spTree>
    <p:extLst>
      <p:ext uri="{BB962C8B-B14F-4D97-AF65-F5344CB8AC3E}">
        <p14:creationId xmlns:p14="http://schemas.microsoft.com/office/powerpoint/2010/main" val="3210633858"/>
      </p:ext>
    </p:extLst>
  </p:cSld>
  <p:clrMapOvr>
    <a:masterClrMapping/>
  </p:clrMapOvr>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docProps/app.xml><?xml version="1.0" encoding="utf-8"?>
<Properties xmlns="http://schemas.openxmlformats.org/officeDocument/2006/extended-properties" xmlns:vt="http://schemas.openxmlformats.org/officeDocument/2006/docPropsVTypes">
  <TotalTime>2248</TotalTime>
  <Words>1633</Words>
  <Application>Microsoft Macintosh PowerPoint</Application>
  <PresentationFormat>Widescreen</PresentationFormat>
  <Paragraphs>119</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Gill Sans MT</vt:lpstr>
      <vt:lpstr>Goudy Old Style</vt:lpstr>
      <vt:lpstr>ClassicFrameVTI</vt:lpstr>
      <vt:lpstr>Real or Reel? The Bane of Deep Learning! </vt:lpstr>
      <vt:lpstr>PowerPoint Presentation</vt:lpstr>
      <vt:lpstr>Why has it become so common?</vt:lpstr>
      <vt:lpstr>What IS A DEEPFAke? </vt:lpstr>
      <vt:lpstr>How was it traditionally?</vt:lpstr>
      <vt:lpstr>Are fake detection Methods A 100% foolproof?</vt:lpstr>
      <vt:lpstr>Facial Manipulation Techniques</vt:lpstr>
      <vt:lpstr>1. Entire Face Synthesis</vt:lpstr>
      <vt:lpstr>2. Identity Swap</vt:lpstr>
      <vt:lpstr>3. Attribute Manipulation </vt:lpstr>
      <vt:lpstr>4. Expression swap</vt:lpstr>
      <vt:lpstr>Detecting Facial Manipulation</vt:lpstr>
      <vt:lpstr>1. Entire face Synthesis DETECTION</vt:lpstr>
      <vt:lpstr>Data and manipulation techniques</vt:lpstr>
      <vt:lpstr>Note about iFakeFaceDB</vt:lpstr>
      <vt:lpstr>2. IDENTITY SWAP </vt:lpstr>
      <vt:lpstr>DATA</vt:lpstr>
      <vt:lpstr>PowerPoint Presentation</vt:lpstr>
      <vt:lpstr>PowerPoint Presentation</vt:lpstr>
      <vt:lpstr>3. Attribute manipulation</vt:lpstr>
      <vt:lpstr>PowerPoint Presentation</vt:lpstr>
      <vt:lpstr>4. Expression Swap</vt:lpstr>
      <vt:lpstr>Other less common face manipulation detection techniques</vt:lpstr>
      <vt:lpstr>1. Face Morphing</vt:lpstr>
      <vt:lpstr>2. Face De-Identification</vt:lpstr>
      <vt:lpstr>3. Face Synthesis (Audio to Video &amp; Text to Video)</vt:lpstr>
      <vt:lpstr>CONCLUSIOn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or Reel? The Bane of Deep Learning! </dc:title>
  <dc:creator>Microsoft Office User</dc:creator>
  <cp:lastModifiedBy>Arpitha Gurumurthy</cp:lastModifiedBy>
  <cp:revision>183</cp:revision>
  <dcterms:created xsi:type="dcterms:W3CDTF">2021-04-23T06:34:55Z</dcterms:created>
  <dcterms:modified xsi:type="dcterms:W3CDTF">2021-04-25T05:57:32Z</dcterms:modified>
</cp:coreProperties>
</file>

<file path=docProps/thumbnail.jpeg>
</file>